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8"/>
  </p:notesMasterIdLst>
  <p:handoutMasterIdLst>
    <p:handoutMasterId r:id="rId19"/>
  </p:handoutMasterIdLst>
  <p:sldIdLst>
    <p:sldId id="259"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CE467A-80CE-4251-8E8D-4ABE008B04FD}" v="13" dt="2024-07-26T07:27:51.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rtlCol="0"/>
        <a:lstStyle/>
        <a:p>
          <a:pPr rtl="0"/>
          <a:endParaRPr lang="en-US"/>
        </a:p>
      </dgm:t>
    </dgm:pt>
    <dgm:pt modelId="{DC13AB6D-DEA2-4CBB-AC69-1EF1A6AD1512}">
      <dgm:prSet/>
      <dgm:spPr/>
      <dgm:t>
        <a:bodyPr rtlCol="0"/>
        <a:lstStyle/>
        <a:p>
          <a:pPr rtl="0">
            <a:defRPr cap="all"/>
          </a:pPr>
          <a:r>
            <a:rPr lang="fr" dirty="0"/>
            <a:t>INTRODUCTION</a:t>
          </a:r>
        </a:p>
      </dgm:t>
    </dgm:pt>
    <dgm:pt modelId="{2C752582-D9FF-4E04-A92F-827DB4BB5C48}" type="parTrans" cxnId="{4B888393-351D-4489-90C9-5A68061AB236}">
      <dgm:prSet/>
      <dgm:spPr/>
      <dgm:t>
        <a:bodyPr rtlCol="0"/>
        <a:lstStyle/>
        <a:p>
          <a:pPr rtl="0"/>
          <a:endParaRPr lang="en-US"/>
        </a:p>
      </dgm:t>
    </dgm:pt>
    <dgm:pt modelId="{9C64CC83-643C-4E12-8F97-BC19DC031190}" type="sibTrans" cxnId="{4B888393-351D-4489-90C9-5A68061AB236}">
      <dgm:prSet phldrT="01" phldr="0"/>
      <dgm:spPr/>
      <dgm:t>
        <a:bodyPr rtlCol="0"/>
        <a:lstStyle/>
        <a:p>
          <a:pPr rtl="0"/>
          <a:r>
            <a:rPr lang="fr"/>
            <a:t>01</a:t>
          </a:r>
        </a:p>
      </dgm:t>
    </dgm:pt>
    <dgm:pt modelId="{53742231-981F-480A-940F-203EC2F7423F}">
      <dgm:prSet/>
      <dgm:spPr/>
      <dgm:t>
        <a:bodyPr rtlCol="0"/>
        <a:lstStyle/>
        <a:p>
          <a:pPr rtl="0">
            <a:defRPr cap="all"/>
          </a:pPr>
          <a:r>
            <a:rPr lang="fr" dirty="0"/>
            <a:t>L’IMPACT DE L’IA SUR LES MARCHÉS BOURSIERS.</a:t>
          </a:r>
        </a:p>
      </dgm:t>
    </dgm:pt>
    <dgm:pt modelId="{2FC75195-FBA1-43DE-85DD-40B4B3A2F1F3}" type="parTrans" cxnId="{F226B1C2-5D99-403A-8240-EAD6BD4D8534}">
      <dgm:prSet/>
      <dgm:spPr/>
      <dgm:t>
        <a:bodyPr rtlCol="0"/>
        <a:lstStyle/>
        <a:p>
          <a:pPr rtl="0"/>
          <a:endParaRPr lang="en-US"/>
        </a:p>
      </dgm:t>
    </dgm:pt>
    <dgm:pt modelId="{EF449C32-A7AE-4099-9E9B-9E2F736A89CE}" type="sibTrans" cxnId="{F226B1C2-5D99-403A-8240-EAD6BD4D8534}">
      <dgm:prSet phldrT="02" phldr="0"/>
      <dgm:spPr/>
      <dgm:t>
        <a:bodyPr rtlCol="0"/>
        <a:lstStyle/>
        <a:p>
          <a:pPr rtl="0"/>
          <a:r>
            <a:rPr lang="fr"/>
            <a:t>02</a:t>
          </a:r>
        </a:p>
      </dgm:t>
    </dgm:pt>
    <dgm:pt modelId="{9EF41CC5-EF3B-4A6D-8229-3F1333EADFB3}">
      <dgm:prSet/>
      <dgm:spPr/>
      <dgm:t>
        <a:bodyPr rtlCol="0"/>
        <a:lstStyle/>
        <a:p>
          <a:pPr rtl="0">
            <a:defRPr cap="all"/>
          </a:pPr>
          <a:r>
            <a:rPr lang="fr" dirty="0"/>
            <a:t>INNOVATIONS ET DÉVELOPPEMENTS RÉCENTS</a:t>
          </a:r>
        </a:p>
      </dgm:t>
    </dgm:pt>
    <dgm:pt modelId="{98E6DD7C-B953-4119-9F64-9914E467ECBF}" type="sibTrans" cxnId="{E476EEBC-7C9F-4E07-BD58-1044B9769B64}">
      <dgm:prSet phldrT="03" phldr="0"/>
      <dgm:spPr/>
      <dgm:t>
        <a:bodyPr rtlCol="0"/>
        <a:lstStyle/>
        <a:p>
          <a:pPr rtl="0"/>
          <a:r>
            <a:rPr lang="fr"/>
            <a:t>03</a:t>
          </a:r>
        </a:p>
      </dgm:t>
    </dgm:pt>
    <dgm:pt modelId="{DAEF1C7D-B0C5-46FA-BED3-8A54E918D3E0}" type="parTrans" cxnId="{E476EEBC-7C9F-4E07-BD58-1044B9769B64}">
      <dgm:prSet/>
      <dgm:spPr/>
      <dgm:t>
        <a:bodyPr rtlCol="0"/>
        <a:lstStyle/>
        <a:p>
          <a:pPr rtl="0"/>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3"/>
      <dgm:spPr/>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pt>
    <dgm:pt modelId="{C5BDCA19-B754-421E-A6CC-628F80FC74CB}" type="pres">
      <dgm:prSet presAssocID="{53742231-981F-480A-940F-203EC2F7423F}" presName="nodeRect" presStyleLbl="alignNode1" presStyleIdx="1" presStyleCnt="3">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3" custLinFactNeighborX="9"/>
      <dgm:spPr/>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pt>
    <dgm:pt modelId="{67D48337-9200-42EF-A956-8FC92E9B78D2}" type="pres">
      <dgm:prSet presAssocID="{9EF41CC5-EF3B-4A6D-8229-3F1333EADFB3}" presName="nodeRect" presStyleLbl="alignNode1" presStyleIdx="2" presStyleCnt="3">
        <dgm:presLayoutVars>
          <dgm:bulletEnabled val="1"/>
        </dgm:presLayoutVars>
      </dgm:prSet>
      <dgm:spPr/>
    </dgm:pt>
  </dgm:ptLst>
  <dgm:cxnLst>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808" y="0"/>
          <a:ext cx="3275967" cy="371475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rtlCol="0" anchor="t" anchorCtr="0">
          <a:noAutofit/>
        </a:bodyPr>
        <a:lstStyle/>
        <a:p>
          <a:pPr marL="0" lvl="0" indent="0" algn="l" defTabSz="1022350" rtl="0">
            <a:lnSpc>
              <a:spcPct val="90000"/>
            </a:lnSpc>
            <a:spcBef>
              <a:spcPct val="0"/>
            </a:spcBef>
            <a:spcAft>
              <a:spcPct val="35000"/>
            </a:spcAft>
            <a:buNone/>
            <a:defRPr cap="all"/>
          </a:pPr>
          <a:r>
            <a:rPr lang="fr" sz="2300" kern="1200" dirty="0"/>
            <a:t>INTRODUCTION</a:t>
          </a:r>
        </a:p>
      </dsp:txBody>
      <dsp:txXfrm>
        <a:off x="808" y="1485900"/>
        <a:ext cx="3275967" cy="2228850"/>
      </dsp:txXfrm>
    </dsp:sp>
    <dsp:sp modelId="{BBA91679-4684-4A04-8AEB-03038C78A75C}">
      <dsp:nvSpPr>
        <dsp:cNvPr id="0" name=""/>
        <dsp:cNvSpPr/>
      </dsp:nvSpPr>
      <dsp:spPr>
        <a:xfrm>
          <a:off x="80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rtlCol="0" anchor="ctr" anchorCtr="0">
          <a:noAutofit/>
        </a:bodyPr>
        <a:lstStyle/>
        <a:p>
          <a:pPr marL="0" lvl="0" indent="0" algn="l" defTabSz="2933700" rtl="0">
            <a:lnSpc>
              <a:spcPct val="90000"/>
            </a:lnSpc>
            <a:spcBef>
              <a:spcPct val="0"/>
            </a:spcBef>
            <a:spcAft>
              <a:spcPct val="35000"/>
            </a:spcAft>
            <a:buNone/>
          </a:pPr>
          <a:r>
            <a:rPr lang="fr" sz="6600" kern="1200"/>
            <a:t>01</a:t>
          </a:r>
        </a:p>
      </dsp:txBody>
      <dsp:txXfrm>
        <a:off x="808" y="0"/>
        <a:ext cx="3275967" cy="1485900"/>
      </dsp:txXfrm>
    </dsp:sp>
    <dsp:sp modelId="{00AE7F27-0E5D-4AFB-ACD6-B5A19E79EA42}">
      <dsp:nvSpPr>
        <dsp:cNvPr id="0" name=""/>
        <dsp:cNvSpPr/>
      </dsp:nvSpPr>
      <dsp:spPr>
        <a:xfrm>
          <a:off x="3538853" y="0"/>
          <a:ext cx="3275967" cy="3714750"/>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rtlCol="0" anchor="t" anchorCtr="0">
          <a:noAutofit/>
        </a:bodyPr>
        <a:lstStyle/>
        <a:p>
          <a:pPr marL="0" lvl="0" indent="0" algn="l" defTabSz="1022350" rtl="0">
            <a:lnSpc>
              <a:spcPct val="90000"/>
            </a:lnSpc>
            <a:spcBef>
              <a:spcPct val="0"/>
            </a:spcBef>
            <a:spcAft>
              <a:spcPct val="35000"/>
            </a:spcAft>
            <a:buNone/>
            <a:defRPr cap="all"/>
          </a:pPr>
          <a:r>
            <a:rPr lang="fr" sz="2300" kern="1200" dirty="0"/>
            <a:t>L’IMPACT DE L’IA SUR LES MARCHÉS BOURSIERS.</a:t>
          </a:r>
        </a:p>
      </dsp:txBody>
      <dsp:txXfrm>
        <a:off x="3538853" y="1485900"/>
        <a:ext cx="3275967" cy="2228850"/>
      </dsp:txXfrm>
    </dsp:sp>
    <dsp:sp modelId="{975C752B-C37A-4BA6-A3AE-2202A141404A}">
      <dsp:nvSpPr>
        <dsp:cNvPr id="0" name=""/>
        <dsp:cNvSpPr/>
      </dsp:nvSpPr>
      <dsp:spPr>
        <a:xfrm>
          <a:off x="3538853"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rtlCol="0" anchor="ctr" anchorCtr="0">
          <a:noAutofit/>
        </a:bodyPr>
        <a:lstStyle/>
        <a:p>
          <a:pPr marL="0" lvl="0" indent="0" algn="l" defTabSz="2933700" rtl="0">
            <a:lnSpc>
              <a:spcPct val="90000"/>
            </a:lnSpc>
            <a:spcBef>
              <a:spcPct val="0"/>
            </a:spcBef>
            <a:spcAft>
              <a:spcPct val="35000"/>
            </a:spcAft>
            <a:buNone/>
          </a:pPr>
          <a:r>
            <a:rPr lang="fr" sz="6600" kern="1200"/>
            <a:t>02</a:t>
          </a:r>
        </a:p>
      </dsp:txBody>
      <dsp:txXfrm>
        <a:off x="3538853" y="0"/>
        <a:ext cx="3275967" cy="1485900"/>
      </dsp:txXfrm>
    </dsp:sp>
    <dsp:sp modelId="{CAD62F17-E99D-4FEF-B376-961CA4CB20EB}">
      <dsp:nvSpPr>
        <dsp:cNvPr id="0" name=""/>
        <dsp:cNvSpPr/>
      </dsp:nvSpPr>
      <dsp:spPr>
        <a:xfrm>
          <a:off x="7077193" y="0"/>
          <a:ext cx="3275967" cy="3714750"/>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rtlCol="0" anchor="t" anchorCtr="0">
          <a:noAutofit/>
        </a:bodyPr>
        <a:lstStyle/>
        <a:p>
          <a:pPr marL="0" lvl="0" indent="0" algn="l" defTabSz="1022350" rtl="0">
            <a:lnSpc>
              <a:spcPct val="90000"/>
            </a:lnSpc>
            <a:spcBef>
              <a:spcPct val="0"/>
            </a:spcBef>
            <a:spcAft>
              <a:spcPct val="35000"/>
            </a:spcAft>
            <a:buNone/>
            <a:defRPr cap="all"/>
          </a:pPr>
          <a:r>
            <a:rPr lang="fr" sz="2300" kern="1200" dirty="0"/>
            <a:t>INNOVATIONS ET DÉVELOPPEMENTS RÉCENTS</a:t>
          </a:r>
        </a:p>
      </dsp:txBody>
      <dsp:txXfrm>
        <a:off x="7077193" y="1485900"/>
        <a:ext cx="3275967" cy="2228850"/>
      </dsp:txXfrm>
    </dsp:sp>
    <dsp:sp modelId="{E20811D6-E5D4-4C9E-AABF-9E0E1902CA2C}">
      <dsp:nvSpPr>
        <dsp:cNvPr id="0" name=""/>
        <dsp:cNvSpPr/>
      </dsp:nvSpPr>
      <dsp:spPr>
        <a:xfrm>
          <a:off x="707689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rtlCol="0" anchor="ctr" anchorCtr="0">
          <a:noAutofit/>
        </a:bodyPr>
        <a:lstStyle/>
        <a:p>
          <a:pPr marL="0" lvl="0" indent="0" algn="l" defTabSz="2933700" rtl="0">
            <a:lnSpc>
              <a:spcPct val="90000"/>
            </a:lnSpc>
            <a:spcBef>
              <a:spcPct val="0"/>
            </a:spcBef>
            <a:spcAft>
              <a:spcPct val="35000"/>
            </a:spcAft>
            <a:buNone/>
          </a:pPr>
          <a:r>
            <a:rPr lang="fr" sz="6600" kern="1200"/>
            <a:t>03</a:t>
          </a:r>
        </a:p>
      </dsp:txBody>
      <dsp:txXfrm>
        <a:off x="7076898" y="0"/>
        <a:ext cx="3275967" cy="14859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rtlCol="0"/>
            <a:lstStyle/>
            <a:p>
              <a:pPr rtl="0"/>
              <a:r>
                <a:t>01</a:t>
              </a:r>
            </a:p>
          </dgm:t>
        </dgm:pt>
        <dgm:pt modelId="201" type="sibTrans" cxnId="5">
          <dgm:prSet phldrT="2"/>
          <dgm:t>
            <a:bodyPr rtlCol="0"/>
            <a:lstStyle/>
            <a:p>
              <a:pPr rtl="0"/>
              <a:r>
                <a:t>02</a:t>
              </a:r>
            </a:p>
          </dgm:t>
        </dgm:pt>
        <dgm:pt modelId="301" type="sibTrans" cxnId="6">
          <dgm:prSet phldrT="3"/>
          <dgm:t>
            <a:bodyPr rtlCol="0"/>
            <a:lstStyle/>
            <a:p>
              <a:pPr rtl="0"/>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EE369ED-7387-4991-ACC3-462A09193407}" type="datetime1">
              <a:rPr lang="fr-FR" smtClean="0"/>
              <a:t>19/09/2024</a:t>
            </a:fld>
            <a:endParaRPr lang="en-US"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‹N°›</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8FE2DEA-50D1-4FBC-833B-64DE3548015C}" type="datetime1">
              <a:rPr lang="fr-FR" smtClean="0"/>
              <a:t>19/09/2024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 du masque</a:t>
            </a:r>
            <a:endParaRPr lang="en-US"/>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‹N°›</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fr-FR"/>
              <a:t>Modifiez le style du titre</a:t>
            </a:r>
            <a:endParaRPr lang="en-US" dirty="0"/>
          </a:p>
        </p:txBody>
      </p:sp>
      <p:sp>
        <p:nvSpPr>
          <p:cNvPr id="3" name="Sous-titre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a:t>Modifiez le style des sous-titres du masque</a:t>
            </a:r>
            <a:endParaRPr lang="en-US" dirty="0"/>
          </a:p>
        </p:txBody>
      </p:sp>
      <p:sp>
        <p:nvSpPr>
          <p:cNvPr id="4" name="Espace réservé de la date 3"/>
          <p:cNvSpPr>
            <a:spLocks noGrp="1"/>
          </p:cNvSpPr>
          <p:nvPr>
            <p:ph type="dt" sz="half" idx="10"/>
          </p:nvPr>
        </p:nvSpPr>
        <p:spPr/>
        <p:txBody>
          <a:bodyPr rtlCol="0"/>
          <a:lstStyle/>
          <a:p>
            <a:pPr rtl="0"/>
            <a:fld id="{EC765520-6E07-4474-B65D-80EFEC7E1B73}" type="datetime1">
              <a:rPr lang="fr-FR" smtClean="0"/>
              <a:t>19/09/2024</a:t>
            </a:fld>
            <a:endParaRPr lang="en-US" dirty="0"/>
          </a:p>
        </p:txBody>
      </p:sp>
      <p:sp>
        <p:nvSpPr>
          <p:cNvPr id="5" name="Espace réservé du pied de page 4"/>
          <p:cNvSpPr>
            <a:spLocks noGrp="1"/>
          </p:cNvSpPr>
          <p:nvPr>
            <p:ph type="ftr" sz="quarter" idx="11"/>
          </p:nvPr>
        </p:nvSpPr>
        <p:spPr/>
        <p:txBody>
          <a:bodyPr rtlCol="0"/>
          <a:lstStyle/>
          <a:p>
            <a:pPr rtl="0"/>
            <a:endParaRPr lang="en-US"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en-US" smtClean="0"/>
              <a:pPr/>
              <a:t>‹N°›</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Imag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re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fr-FR"/>
              <a:t>Modifiez le style du titre</a:t>
            </a:r>
            <a:endParaRPr lang="en-US" dirty="0"/>
          </a:p>
        </p:txBody>
      </p:sp>
      <p:sp>
        <p:nvSpPr>
          <p:cNvPr id="3" name="Espace réservé d’image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a:t>Cliquez sur l'icône pour ajouter une image</a:t>
            </a:r>
            <a:endParaRPr lang="en-US" dirty="0"/>
          </a:p>
        </p:txBody>
      </p:sp>
      <p:sp>
        <p:nvSpPr>
          <p:cNvPr id="4" name="Espace réservé du texte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a:t>Cliquez pour modifier les styles du texte du masque</a:t>
            </a:r>
          </a:p>
        </p:txBody>
      </p:sp>
      <p:sp>
        <p:nvSpPr>
          <p:cNvPr id="5" name="Espace réservé de la date 4"/>
          <p:cNvSpPr>
            <a:spLocks noGrp="1"/>
          </p:cNvSpPr>
          <p:nvPr>
            <p:ph type="dt" sz="half" idx="10"/>
          </p:nvPr>
        </p:nvSpPr>
        <p:spPr/>
        <p:txBody>
          <a:bodyPr rtlCol="0"/>
          <a:lstStyle/>
          <a:p>
            <a:pPr rtl="0"/>
            <a:fld id="{C4A547DE-0BAD-4ACE-8E73-676DE4F43F23}" type="datetime1">
              <a:rPr lang="fr-FR" smtClean="0"/>
              <a:t>19/09/2024</a:t>
            </a:fld>
            <a:endParaRPr lang="en-US" dirty="0"/>
          </a:p>
        </p:txBody>
      </p:sp>
      <p:sp>
        <p:nvSpPr>
          <p:cNvPr id="6" name="Espace réservé du pied de page 5"/>
          <p:cNvSpPr>
            <a:spLocks noGrp="1"/>
          </p:cNvSpPr>
          <p:nvPr>
            <p:ph type="ftr" sz="quarter" idx="11"/>
          </p:nvPr>
        </p:nvSpPr>
        <p:spPr/>
        <p:txBody>
          <a:bodyPr rtlCol="0"/>
          <a:lstStyle/>
          <a:p>
            <a:pPr rtl="0"/>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913795" y="608437"/>
            <a:ext cx="10353762" cy="3534344"/>
          </a:xfrm>
        </p:spPr>
        <p:txBody>
          <a:bodyPr rtlCol="0" anchor="ctr">
            <a:normAutofit/>
          </a:bodyPr>
          <a:lstStyle>
            <a:lvl1pPr>
              <a:defRPr sz="4000"/>
            </a:lvl1pPr>
          </a:lstStyle>
          <a:p>
            <a:pPr rtl="0"/>
            <a:r>
              <a:rPr lang="fr-FR"/>
              <a:t>Modifiez le style du titre</a:t>
            </a:r>
            <a:endParaRPr lang="en-US" dirty="0"/>
          </a:p>
        </p:txBody>
      </p:sp>
      <p:sp>
        <p:nvSpPr>
          <p:cNvPr id="4" name="Espace réservé du texte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a:t>Cliquez pour modifier les styles du texte du masque</a:t>
            </a:r>
          </a:p>
        </p:txBody>
      </p:sp>
      <p:sp>
        <p:nvSpPr>
          <p:cNvPr id="5" name="Espace réservé de la date 4"/>
          <p:cNvSpPr>
            <a:spLocks noGrp="1"/>
          </p:cNvSpPr>
          <p:nvPr>
            <p:ph type="dt" sz="half" idx="10"/>
          </p:nvPr>
        </p:nvSpPr>
        <p:spPr/>
        <p:txBody>
          <a:bodyPr rtlCol="0"/>
          <a:lstStyle/>
          <a:p>
            <a:pPr rtl="0"/>
            <a:fld id="{8B643C94-4C15-4991-988E-CC4F6021FC7C}" type="datetime1">
              <a:rPr lang="fr-FR" smtClean="0"/>
              <a:t>19/09/2024</a:t>
            </a:fld>
            <a:endParaRPr lang="en-US" dirty="0"/>
          </a:p>
        </p:txBody>
      </p:sp>
      <p:sp>
        <p:nvSpPr>
          <p:cNvPr id="6" name="Espace réservé du pied de page 5"/>
          <p:cNvSpPr>
            <a:spLocks noGrp="1"/>
          </p:cNvSpPr>
          <p:nvPr>
            <p:ph type="ftr" sz="quarter" idx="11"/>
          </p:nvPr>
        </p:nvSpPr>
        <p:spPr/>
        <p:txBody>
          <a:bodyPr rtlCol="0"/>
          <a:lstStyle/>
          <a:p>
            <a:pPr rtl="0"/>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46212" y="609600"/>
            <a:ext cx="9302752" cy="2992904"/>
          </a:xfrm>
        </p:spPr>
        <p:txBody>
          <a:bodyPr rtlCol="0" anchor="ctr">
            <a:normAutofit/>
          </a:bodyPr>
          <a:lstStyle>
            <a:lvl1pPr>
              <a:defRPr sz="3600"/>
            </a:lvl1pPr>
          </a:lstStyle>
          <a:p>
            <a:pPr rtl="0"/>
            <a:r>
              <a:rPr lang="fr-FR"/>
              <a:t>Modifiez le style du titre</a:t>
            </a:r>
            <a:endParaRPr lang="en-US" dirty="0"/>
          </a:p>
        </p:txBody>
      </p:sp>
      <p:sp>
        <p:nvSpPr>
          <p:cNvPr id="12" name="Espace réservé du texte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a:t>Cliquez pour modifier les styles du texte du masque</a:t>
            </a:r>
          </a:p>
        </p:txBody>
      </p:sp>
      <p:sp>
        <p:nvSpPr>
          <p:cNvPr id="4" name="Espace réservé du texte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a:t>Cliquez pour modifier les styles du texte du masque</a:t>
            </a:r>
          </a:p>
        </p:txBody>
      </p:sp>
      <p:sp>
        <p:nvSpPr>
          <p:cNvPr id="5" name="Espace réservé de la date 4"/>
          <p:cNvSpPr>
            <a:spLocks noGrp="1"/>
          </p:cNvSpPr>
          <p:nvPr>
            <p:ph type="dt" sz="half" idx="10"/>
          </p:nvPr>
        </p:nvSpPr>
        <p:spPr/>
        <p:txBody>
          <a:bodyPr rtlCol="0"/>
          <a:lstStyle/>
          <a:p>
            <a:pPr rtl="0"/>
            <a:fld id="{63F2280F-B983-48D5-A990-D6F2506DE6D5}" type="datetime1">
              <a:rPr lang="fr-FR" smtClean="0"/>
              <a:t>19/09/2024</a:t>
            </a:fld>
            <a:endParaRPr lang="en-US" dirty="0"/>
          </a:p>
        </p:txBody>
      </p:sp>
      <p:sp>
        <p:nvSpPr>
          <p:cNvPr id="6" name="Espace réservé du pied de page 5"/>
          <p:cNvSpPr>
            <a:spLocks noGrp="1"/>
          </p:cNvSpPr>
          <p:nvPr>
            <p:ph type="ftr" sz="quarter" idx="11"/>
          </p:nvPr>
        </p:nvSpPr>
        <p:spPr/>
        <p:txBody>
          <a:bodyPr rtlCol="0"/>
          <a:lstStyle/>
          <a:p>
            <a:pPr rtl="0"/>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
        <p:nvSpPr>
          <p:cNvPr id="11" name="Zone de texte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fr" sz="8000">
                <a:solidFill>
                  <a:schemeClr val="tx1"/>
                </a:solidFill>
                <a:effectLst/>
              </a:rPr>
              <a:t>“</a:t>
            </a:r>
          </a:p>
        </p:txBody>
      </p:sp>
      <p:sp>
        <p:nvSpPr>
          <p:cNvPr id="13" name="Zone de texte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913794" y="2126942"/>
            <a:ext cx="10353763" cy="2511835"/>
          </a:xfrm>
        </p:spPr>
        <p:txBody>
          <a:bodyPr rtlCol="0" anchor="b"/>
          <a:lstStyle>
            <a:lvl1pPr>
              <a:defRPr sz="3200"/>
            </a:lvl1pPr>
          </a:lstStyle>
          <a:p>
            <a:pPr rtl="0"/>
            <a:r>
              <a:rPr lang="fr-FR"/>
              <a:t>Modifiez le style du titre</a:t>
            </a:r>
            <a:endParaRPr lang="en-US" dirty="0"/>
          </a:p>
        </p:txBody>
      </p:sp>
      <p:sp>
        <p:nvSpPr>
          <p:cNvPr id="4" name="Espace réservé du texte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a:t>Cliquez pour modifier les styles du texte du masque</a:t>
            </a:r>
          </a:p>
        </p:txBody>
      </p:sp>
      <p:sp>
        <p:nvSpPr>
          <p:cNvPr id="5" name="Espace réservé de la date 4"/>
          <p:cNvSpPr>
            <a:spLocks noGrp="1"/>
          </p:cNvSpPr>
          <p:nvPr>
            <p:ph type="dt" sz="half" idx="10"/>
          </p:nvPr>
        </p:nvSpPr>
        <p:spPr/>
        <p:txBody>
          <a:bodyPr rtlCol="0"/>
          <a:lstStyle/>
          <a:p>
            <a:pPr rtl="0"/>
            <a:fld id="{176529EE-CB6A-49B8-8C34-F107491C4B66}" type="datetime1">
              <a:rPr lang="fr-FR" smtClean="0"/>
              <a:t>19/09/2024</a:t>
            </a:fld>
            <a:endParaRPr lang="en-US" dirty="0"/>
          </a:p>
        </p:txBody>
      </p:sp>
      <p:sp>
        <p:nvSpPr>
          <p:cNvPr id="6" name="Espace réservé du pied de page 5"/>
          <p:cNvSpPr>
            <a:spLocks noGrp="1"/>
          </p:cNvSpPr>
          <p:nvPr>
            <p:ph type="ftr" sz="quarter" idx="11"/>
          </p:nvPr>
        </p:nvSpPr>
        <p:spPr/>
        <p:txBody>
          <a:bodyPr rtlCol="0"/>
          <a:lstStyle/>
          <a:p>
            <a:pPr rtl="0"/>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913795" y="609600"/>
            <a:ext cx="10353762" cy="970450"/>
          </a:xfrm>
        </p:spPr>
        <p:txBody>
          <a:bodyPr rtlCol="0"/>
          <a:lstStyle/>
          <a:p>
            <a:pPr rtl="0"/>
            <a:r>
              <a:rPr lang="fr-FR"/>
              <a:t>Modifiez le style du titre</a:t>
            </a:r>
            <a:endParaRPr lang="en-US" dirty="0"/>
          </a:p>
        </p:txBody>
      </p:sp>
      <p:sp>
        <p:nvSpPr>
          <p:cNvPr id="7" name="Espace réservé du texte 2"/>
          <p:cNvSpPr>
            <a:spLocks noGrp="1"/>
          </p:cNvSpPr>
          <p:nvPr>
            <p:ph type="body" idx="1" hasCustomPrompt="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a:t>
            </a:r>
          </a:p>
        </p:txBody>
      </p:sp>
      <p:sp>
        <p:nvSpPr>
          <p:cNvPr id="8" name="Espace réservé du texte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9" name="Espace réservé du texte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10" name="Espace réservé du texte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11" name="Espace réservé du texte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12" name="Espace réservé du texte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3" name="Espace réservé de la date 2"/>
          <p:cNvSpPr>
            <a:spLocks noGrp="1"/>
          </p:cNvSpPr>
          <p:nvPr>
            <p:ph type="dt" sz="half" idx="10"/>
          </p:nvPr>
        </p:nvSpPr>
        <p:spPr/>
        <p:txBody>
          <a:bodyPr rtlCol="0"/>
          <a:lstStyle/>
          <a:p>
            <a:pPr rtl="0"/>
            <a:fld id="{2E4D0FE2-C27F-4847-8837-780863AA8A72}" type="datetime1">
              <a:rPr lang="fr-FR" smtClean="0"/>
              <a:t>19/09/2024</a:t>
            </a:fld>
            <a:endParaRPr lang="en-US" dirty="0"/>
          </a:p>
        </p:txBody>
      </p:sp>
      <p:sp>
        <p:nvSpPr>
          <p:cNvPr id="4" name="Espace réservé du pied de page 3"/>
          <p:cNvSpPr>
            <a:spLocks noGrp="1"/>
          </p:cNvSpPr>
          <p:nvPr>
            <p:ph type="ftr" sz="quarter" idx="11"/>
          </p:nvPr>
        </p:nvSpPr>
        <p:spPr/>
        <p:txBody>
          <a:bodyPr rtlCol="0"/>
          <a:lstStyle/>
          <a:p>
            <a:pPr rtl="0"/>
            <a:endParaRPr lang="en-US" dirty="0"/>
          </a:p>
        </p:txBody>
      </p:sp>
      <p:sp>
        <p:nvSpPr>
          <p:cNvPr id="5" name="Espace réservé du numéro de diapositive 4"/>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s">
    <p:spTree>
      <p:nvGrpSpPr>
        <p:cNvPr id="1" name=""/>
        <p:cNvGrpSpPr/>
        <p:nvPr/>
      </p:nvGrpSpPr>
      <p:grpSpPr>
        <a:xfrm>
          <a:off x="0" y="0"/>
          <a:ext cx="0" cy="0"/>
          <a:chOff x="0" y="0"/>
          <a:chExt cx="0" cy="0"/>
        </a:xfrm>
      </p:grpSpPr>
      <p:pic>
        <p:nvPicPr>
          <p:cNvPr id="2" name="Imag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Imag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Imag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re 1"/>
          <p:cNvSpPr>
            <a:spLocks noGrp="1"/>
          </p:cNvSpPr>
          <p:nvPr>
            <p:ph type="title"/>
          </p:nvPr>
        </p:nvSpPr>
        <p:spPr>
          <a:xfrm>
            <a:off x="913794" y="609600"/>
            <a:ext cx="10353763" cy="970450"/>
          </a:xfrm>
        </p:spPr>
        <p:txBody>
          <a:bodyPr rtlCol="0"/>
          <a:lstStyle/>
          <a:p>
            <a:pPr rtl="0"/>
            <a:r>
              <a:rPr lang="fr-FR"/>
              <a:t>Modifiez le style du titre</a:t>
            </a:r>
            <a:endParaRPr lang="en-US" dirty="0"/>
          </a:p>
        </p:txBody>
      </p:sp>
      <p:sp>
        <p:nvSpPr>
          <p:cNvPr id="19" name="Espace réservé du texte 2"/>
          <p:cNvSpPr>
            <a:spLocks noGrp="1"/>
          </p:cNvSpPr>
          <p:nvPr>
            <p:ph type="body" idx="1" hasCustomPrompt="1"/>
          </p:nvPr>
        </p:nvSpPr>
        <p:spPr>
          <a:xfrm>
            <a:off x="913795"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20" name="Espace réservé d’image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a:t>Cliquez sur l'icône pour ajouter une image</a:t>
            </a:r>
            <a:endParaRPr lang="en-US" dirty="0"/>
          </a:p>
        </p:txBody>
      </p:sp>
      <p:sp>
        <p:nvSpPr>
          <p:cNvPr id="21" name="Espace réservé du texte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22" name="Espace réservé du texte 4"/>
          <p:cNvSpPr>
            <a:spLocks noGrp="1"/>
          </p:cNvSpPr>
          <p:nvPr>
            <p:ph type="body" sz="quarter" idx="3" hasCustomPrompt="1"/>
          </p:nvPr>
        </p:nvSpPr>
        <p:spPr>
          <a:xfrm>
            <a:off x="4442788"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23" name="Espace réservé d’image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a:t>Cliquez sur l'icône pour ajouter une image</a:t>
            </a:r>
            <a:endParaRPr lang="en-US" dirty="0"/>
          </a:p>
        </p:txBody>
      </p:sp>
      <p:sp>
        <p:nvSpPr>
          <p:cNvPr id="24" name="Espace réservé du texte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25" name="Espace réservé du texte 4"/>
          <p:cNvSpPr>
            <a:spLocks noGrp="1"/>
          </p:cNvSpPr>
          <p:nvPr>
            <p:ph type="body" sz="quarter" idx="13" hasCustomPrompt="1"/>
          </p:nvPr>
        </p:nvSpPr>
        <p:spPr>
          <a:xfrm>
            <a:off x="7966697"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26" name="Espace réservé d’image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a:t>Cliquez sur l'icône pour ajouter une image</a:t>
            </a:r>
            <a:endParaRPr lang="en-US" dirty="0"/>
          </a:p>
        </p:txBody>
      </p:sp>
      <p:sp>
        <p:nvSpPr>
          <p:cNvPr id="27" name="Espace réservé du texte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3" name="Espace réservé de la date 2"/>
          <p:cNvSpPr>
            <a:spLocks noGrp="1"/>
          </p:cNvSpPr>
          <p:nvPr>
            <p:ph type="dt" sz="half" idx="10"/>
          </p:nvPr>
        </p:nvSpPr>
        <p:spPr/>
        <p:txBody>
          <a:bodyPr rtlCol="0"/>
          <a:lstStyle/>
          <a:p>
            <a:pPr rtl="0"/>
            <a:fld id="{43C1E9D0-1A91-439A-8299-279A09FBF35E}" type="datetime1">
              <a:rPr lang="fr-FR" smtClean="0"/>
              <a:t>19/09/2024</a:t>
            </a:fld>
            <a:endParaRPr lang="en-US" dirty="0"/>
          </a:p>
        </p:txBody>
      </p:sp>
      <p:sp>
        <p:nvSpPr>
          <p:cNvPr id="4" name="Espace réservé du pied de page 3"/>
          <p:cNvSpPr>
            <a:spLocks noGrp="1"/>
          </p:cNvSpPr>
          <p:nvPr>
            <p:ph type="ftr" sz="quarter" idx="11"/>
          </p:nvPr>
        </p:nvSpPr>
        <p:spPr/>
        <p:txBody>
          <a:bodyPr rtlCol="0"/>
          <a:lstStyle/>
          <a:p>
            <a:pPr rtl="0"/>
            <a:endParaRPr lang="en-US" dirty="0"/>
          </a:p>
        </p:txBody>
      </p:sp>
      <p:sp>
        <p:nvSpPr>
          <p:cNvPr id="5" name="Espace réservé du numéro de diapositive 4"/>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texte vertical 2"/>
          <p:cNvSpPr>
            <a:spLocks noGrp="1"/>
          </p:cNvSpPr>
          <p:nvPr>
            <p:ph type="body" orient="vert" idx="1"/>
          </p:nvPr>
        </p:nvSpPr>
        <p:spPr/>
        <p:txBody>
          <a:bodyPr vert="eaVert" rtlCol="0" anchor="t"/>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e la date 3"/>
          <p:cNvSpPr>
            <a:spLocks noGrp="1"/>
          </p:cNvSpPr>
          <p:nvPr>
            <p:ph type="dt" sz="half" idx="10"/>
          </p:nvPr>
        </p:nvSpPr>
        <p:spPr/>
        <p:txBody>
          <a:bodyPr rtlCol="0"/>
          <a:lstStyle/>
          <a:p>
            <a:pPr rtl="0"/>
            <a:fld id="{CD2C11BE-43AE-4864-8C21-E0CB621AF2ED}" type="datetime1">
              <a:rPr lang="fr-FR" smtClean="0"/>
              <a:t>19/09/2024</a:t>
            </a:fld>
            <a:endParaRPr lang="en-US" dirty="0"/>
          </a:p>
        </p:txBody>
      </p:sp>
      <p:sp>
        <p:nvSpPr>
          <p:cNvPr id="5" name="Espace réservé du pied de page 4"/>
          <p:cNvSpPr>
            <a:spLocks noGrp="1"/>
          </p:cNvSpPr>
          <p:nvPr>
            <p:ph type="ftr" sz="quarter" idx="11"/>
          </p:nvPr>
        </p:nvSpPr>
        <p:spPr/>
        <p:txBody>
          <a:bodyPr rtlCol="0"/>
          <a:lstStyle/>
          <a:p>
            <a:pPr rtl="0"/>
            <a:endParaRPr lang="en-US"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hasCustomPrompt="1"/>
          </p:nvPr>
        </p:nvSpPr>
        <p:spPr>
          <a:xfrm>
            <a:off x="8983068" y="609599"/>
            <a:ext cx="2284487" cy="5181601"/>
          </a:xfrm>
        </p:spPr>
        <p:txBody>
          <a:bodyPr vert="eaVert" rtlCol="0"/>
          <a:lstStyle>
            <a:lvl1pPr algn="l">
              <a:defRPr/>
            </a:lvl1pPr>
          </a:lstStyle>
          <a:p>
            <a:pPr rtl="0"/>
            <a:r>
              <a:rPr lang="fr" dirty="0"/>
              <a:t>Modifiez le style du titre</a:t>
            </a:r>
            <a:endParaRPr lang="en-US" dirty="0"/>
          </a:p>
        </p:txBody>
      </p:sp>
      <p:sp>
        <p:nvSpPr>
          <p:cNvPr id="3" name="Espace réservé du texte vertical 2"/>
          <p:cNvSpPr>
            <a:spLocks noGrp="1"/>
          </p:cNvSpPr>
          <p:nvPr>
            <p:ph type="body" orient="vert" idx="1"/>
          </p:nvPr>
        </p:nvSpPr>
        <p:spPr>
          <a:xfrm>
            <a:off x="913796" y="609599"/>
            <a:ext cx="7916872" cy="5181601"/>
          </a:xfrm>
        </p:spPr>
        <p:txBody>
          <a:bodyPr vert="eaVert" rtlCol="0" anchor="t"/>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e la date 3"/>
          <p:cNvSpPr>
            <a:spLocks noGrp="1"/>
          </p:cNvSpPr>
          <p:nvPr>
            <p:ph type="dt" sz="half" idx="10"/>
          </p:nvPr>
        </p:nvSpPr>
        <p:spPr/>
        <p:txBody>
          <a:bodyPr rtlCol="0"/>
          <a:lstStyle/>
          <a:p>
            <a:pPr rtl="0"/>
            <a:fld id="{737C20FF-A183-44CD-820E-C528520B0905}" type="datetime1">
              <a:rPr lang="fr-FR" smtClean="0"/>
              <a:t>19/09/2024</a:t>
            </a:fld>
            <a:endParaRPr lang="en-US" dirty="0"/>
          </a:p>
        </p:txBody>
      </p:sp>
      <p:sp>
        <p:nvSpPr>
          <p:cNvPr id="5" name="Espace réservé du pied de page 4"/>
          <p:cNvSpPr>
            <a:spLocks noGrp="1"/>
          </p:cNvSpPr>
          <p:nvPr>
            <p:ph type="ftr" sz="quarter" idx="11"/>
          </p:nvPr>
        </p:nvSpPr>
        <p:spPr/>
        <p:txBody>
          <a:bodyPr rtlCol="0"/>
          <a:lstStyle/>
          <a:p>
            <a:pPr rtl="0"/>
            <a:endParaRPr lang="en-US"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contenu 2"/>
          <p:cNvSpPr>
            <a:spLocks noGrp="1"/>
          </p:cNvSpPr>
          <p:nvPr>
            <p:ph idx="1"/>
          </p:nvPr>
        </p:nvSpPr>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e la date 3"/>
          <p:cNvSpPr>
            <a:spLocks noGrp="1"/>
          </p:cNvSpPr>
          <p:nvPr>
            <p:ph type="dt" sz="half" idx="10"/>
          </p:nvPr>
        </p:nvSpPr>
        <p:spPr/>
        <p:txBody>
          <a:bodyPr rtlCol="0"/>
          <a:lstStyle/>
          <a:p>
            <a:pPr rtl="0"/>
            <a:fld id="{FD094AD0-F424-4FFB-98B8-BDBD0ED0D09C}" type="datetime1">
              <a:rPr lang="fr-FR" smtClean="0"/>
              <a:t>19/09/2024</a:t>
            </a:fld>
            <a:endParaRPr lang="en-US" dirty="0"/>
          </a:p>
        </p:txBody>
      </p:sp>
      <p:sp>
        <p:nvSpPr>
          <p:cNvPr id="5" name="Espace réservé du pied de page 4"/>
          <p:cNvSpPr>
            <a:spLocks noGrp="1"/>
          </p:cNvSpPr>
          <p:nvPr>
            <p:ph type="ftr" sz="quarter" idx="11"/>
          </p:nvPr>
        </p:nvSpPr>
        <p:spPr/>
        <p:txBody>
          <a:bodyPr rtlCol="0"/>
          <a:lstStyle/>
          <a:p>
            <a:pPr rtl="0"/>
            <a:endParaRPr lang="en-US"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295401" y="1761067"/>
            <a:ext cx="9590550" cy="1828813"/>
          </a:xfrm>
        </p:spPr>
        <p:txBody>
          <a:bodyPr rtlCol="0" anchor="b"/>
          <a:lstStyle>
            <a:lvl1pPr algn="ctr">
              <a:defRPr sz="4000" b="0" cap="none"/>
            </a:lvl1pPr>
          </a:lstStyle>
          <a:p>
            <a:pPr rtl="0"/>
            <a:r>
              <a:rPr lang="fr-FR"/>
              <a:t>Modifiez le style du titre</a:t>
            </a:r>
            <a:endParaRPr lang="en-US" dirty="0"/>
          </a:p>
        </p:txBody>
      </p:sp>
      <p:sp>
        <p:nvSpPr>
          <p:cNvPr id="3" name="Espace réservé du texte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a:t>Cliquez pour modifier les styles du texte du masque</a:t>
            </a:r>
          </a:p>
        </p:txBody>
      </p:sp>
      <p:sp>
        <p:nvSpPr>
          <p:cNvPr id="4" name="Espace réservé de la date 3"/>
          <p:cNvSpPr>
            <a:spLocks noGrp="1"/>
          </p:cNvSpPr>
          <p:nvPr>
            <p:ph type="dt" sz="half" idx="10"/>
          </p:nvPr>
        </p:nvSpPr>
        <p:spPr/>
        <p:txBody>
          <a:bodyPr rtlCol="0"/>
          <a:lstStyle/>
          <a:p>
            <a:pPr rtl="0"/>
            <a:fld id="{6C905468-72BC-4E6B-87DB-9FC7B6201883}" type="datetime1">
              <a:rPr lang="fr-FR" smtClean="0"/>
              <a:t>19/09/2024</a:t>
            </a:fld>
            <a:endParaRPr lang="en-US" dirty="0"/>
          </a:p>
        </p:txBody>
      </p:sp>
      <p:sp>
        <p:nvSpPr>
          <p:cNvPr id="5" name="Espace réservé du pied de page 4"/>
          <p:cNvSpPr>
            <a:spLocks noGrp="1"/>
          </p:cNvSpPr>
          <p:nvPr>
            <p:ph type="ftr" sz="quarter" idx="11"/>
          </p:nvPr>
        </p:nvSpPr>
        <p:spPr/>
        <p:txBody>
          <a:bodyPr rtlCol="0"/>
          <a:lstStyle/>
          <a:p>
            <a:pPr rtl="0"/>
            <a:endParaRPr lang="en-US"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en-US" smtClean="0"/>
              <a:pPr/>
              <a:t>‹N°›</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913795" y="609600"/>
            <a:ext cx="10353762" cy="1261872"/>
          </a:xfrm>
        </p:spPr>
        <p:txBody>
          <a:bodyPr rtlCol="0"/>
          <a:lstStyle/>
          <a:p>
            <a:pPr rtl="0"/>
            <a:r>
              <a:rPr lang="fr-FR"/>
              <a:t>Modifiez le style du titre</a:t>
            </a:r>
            <a:endParaRPr lang="en-US" dirty="0"/>
          </a:p>
        </p:txBody>
      </p:sp>
      <p:sp>
        <p:nvSpPr>
          <p:cNvPr id="3" name="Espace réservé du contenu 2"/>
          <p:cNvSpPr>
            <a:spLocks noGrp="1"/>
          </p:cNvSpPr>
          <p:nvPr>
            <p:ph sz="half" idx="1" hasCustomPrompt="1"/>
          </p:nvPr>
        </p:nvSpPr>
        <p:spPr>
          <a:xfrm>
            <a:off x="913795" y="2076450"/>
            <a:ext cx="4856841" cy="3622671"/>
          </a:xfrm>
        </p:spPr>
        <p:txBody>
          <a:bodyPr rtlCol="0" anchor="t">
            <a:normAutofit/>
          </a:bodyPr>
          <a:lstStyle>
            <a:lvl1pPr>
              <a:defRPr/>
            </a:lvl1pPr>
          </a:lstStyle>
          <a:p>
            <a:pPr lvl="0" rtl="0"/>
            <a:r>
              <a:rPr lang="fr" dirty="0"/>
              <a:t>Modifiez les styles du texte du masque</a:t>
            </a:r>
          </a:p>
          <a:p>
            <a:pPr lvl="1" rtl="0"/>
            <a:r>
              <a:rPr lang="fr" dirty="0"/>
              <a:t>Deuxième niveau</a:t>
            </a:r>
          </a:p>
          <a:p>
            <a:pPr lvl="2" rtl="0"/>
            <a:r>
              <a:rPr lang="fr" dirty="0"/>
              <a:t>Troisième niveau</a:t>
            </a:r>
          </a:p>
          <a:p>
            <a:pPr lvl="3" rtl="0"/>
            <a:r>
              <a:rPr lang="fr" dirty="0"/>
              <a:t>Quatrième niveau</a:t>
            </a:r>
          </a:p>
          <a:p>
            <a:pPr lvl="4" rtl="0"/>
            <a:r>
              <a:rPr lang="fr" dirty="0"/>
              <a:t>Cinquième niveau</a:t>
            </a:r>
            <a:endParaRPr lang="en-US" dirty="0"/>
          </a:p>
        </p:txBody>
      </p:sp>
      <p:sp>
        <p:nvSpPr>
          <p:cNvPr id="4" name="Espace réservé du contenu 3"/>
          <p:cNvSpPr>
            <a:spLocks noGrp="1"/>
          </p:cNvSpPr>
          <p:nvPr>
            <p:ph sz="half" idx="2" hasCustomPrompt="1"/>
          </p:nvPr>
        </p:nvSpPr>
        <p:spPr>
          <a:xfrm>
            <a:off x="6410716" y="2076451"/>
            <a:ext cx="4856841" cy="3622672"/>
          </a:xfrm>
        </p:spPr>
        <p:txBody>
          <a:bodyPr rtlCol="0" anchor="t">
            <a:normAutofit/>
          </a:bodyPr>
          <a:lstStyle>
            <a:lvl1pPr>
              <a:defRPr/>
            </a:lvl1pPr>
          </a:lstStyle>
          <a:p>
            <a:pPr lvl="0" rtl="0"/>
            <a:r>
              <a:rPr lang="fr" dirty="0"/>
              <a:t>Modifiez les styles du texte du masque</a:t>
            </a:r>
          </a:p>
          <a:p>
            <a:pPr lvl="1" rtl="0"/>
            <a:r>
              <a:rPr lang="fr" dirty="0"/>
              <a:t>Deuxième niveau</a:t>
            </a:r>
          </a:p>
          <a:p>
            <a:pPr lvl="2" rtl="0"/>
            <a:r>
              <a:rPr lang="fr" dirty="0"/>
              <a:t>Troisième niveau</a:t>
            </a:r>
          </a:p>
          <a:p>
            <a:pPr lvl="3" rtl="0"/>
            <a:r>
              <a:rPr lang="fr" dirty="0"/>
              <a:t>Quatrième niveau</a:t>
            </a:r>
          </a:p>
          <a:p>
            <a:pPr lvl="4" rtl="0"/>
            <a:r>
              <a:rPr lang="fr" dirty="0"/>
              <a:t>Cinquième niveau</a:t>
            </a:r>
            <a:endParaRPr lang="en-US" dirty="0"/>
          </a:p>
        </p:txBody>
      </p:sp>
      <p:sp>
        <p:nvSpPr>
          <p:cNvPr id="5" name="Espace réservé de la date 4"/>
          <p:cNvSpPr>
            <a:spLocks noGrp="1"/>
          </p:cNvSpPr>
          <p:nvPr>
            <p:ph type="dt" sz="half" idx="10"/>
          </p:nvPr>
        </p:nvSpPr>
        <p:spPr/>
        <p:txBody>
          <a:bodyPr rtlCol="0"/>
          <a:lstStyle/>
          <a:p>
            <a:pPr rtl="0"/>
            <a:fld id="{23EA7AC6-29D6-4E4A-9E2D-506FA450F669}" type="datetime1">
              <a:rPr lang="fr-FR" smtClean="0"/>
              <a:t>19/09/2024</a:t>
            </a:fld>
            <a:endParaRPr lang="en-US" dirty="0"/>
          </a:p>
        </p:txBody>
      </p:sp>
      <p:sp>
        <p:nvSpPr>
          <p:cNvPr id="6" name="Espace réservé du pied de page 5"/>
          <p:cNvSpPr>
            <a:spLocks noGrp="1"/>
          </p:cNvSpPr>
          <p:nvPr>
            <p:ph type="ftr" sz="quarter" idx="11"/>
          </p:nvPr>
        </p:nvSpPr>
        <p:spPr/>
        <p:txBody>
          <a:bodyPr rtlCol="0"/>
          <a:lstStyle/>
          <a:p>
            <a:pPr rtl="0"/>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Imag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ag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re 1"/>
          <p:cNvSpPr>
            <a:spLocks noGrp="1"/>
          </p:cNvSpPr>
          <p:nvPr>
            <p:ph type="title"/>
          </p:nvPr>
        </p:nvSpPr>
        <p:spPr>
          <a:xfrm>
            <a:off x="913795" y="609600"/>
            <a:ext cx="10353762" cy="970450"/>
          </a:xfrm>
        </p:spPr>
        <p:txBody>
          <a:bodyPr rtlCol="0"/>
          <a:lstStyle>
            <a:lvl1pPr>
              <a:defRPr/>
            </a:lvl1pPr>
          </a:lstStyle>
          <a:p>
            <a:pPr rtl="0"/>
            <a:r>
              <a:rPr lang="fr-FR"/>
              <a:t>Modifiez le style du titre</a:t>
            </a:r>
            <a:endParaRPr lang="en-US" dirty="0"/>
          </a:p>
        </p:txBody>
      </p:sp>
      <p:sp>
        <p:nvSpPr>
          <p:cNvPr id="3" name="Espace réservé du texte 2"/>
          <p:cNvSpPr>
            <a:spLocks noGrp="1"/>
          </p:cNvSpPr>
          <p:nvPr>
            <p:ph type="body" idx="1" hasCustomPrompt="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4" name="Espace réservé du contenu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Espace réservé du texte 4"/>
          <p:cNvSpPr>
            <a:spLocks noGrp="1"/>
          </p:cNvSpPr>
          <p:nvPr>
            <p:ph type="body" sz="quarter" idx="3" hasCustomPrompt="1"/>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6" name="Espace réservé du contenu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7" name="Espace réservé de la date 6"/>
          <p:cNvSpPr>
            <a:spLocks noGrp="1"/>
          </p:cNvSpPr>
          <p:nvPr>
            <p:ph type="dt" sz="half" idx="10"/>
          </p:nvPr>
        </p:nvSpPr>
        <p:spPr/>
        <p:txBody>
          <a:bodyPr rtlCol="0"/>
          <a:lstStyle/>
          <a:p>
            <a:pPr rtl="0"/>
            <a:fld id="{F10C01C1-A8A9-41B1-8349-D57B9704EBF0}" type="datetime1">
              <a:rPr lang="fr-FR" smtClean="0"/>
              <a:t>19/09/2024</a:t>
            </a:fld>
            <a:endParaRPr lang="en-US" dirty="0"/>
          </a:p>
        </p:txBody>
      </p:sp>
      <p:sp>
        <p:nvSpPr>
          <p:cNvPr id="8" name="Espace réservé du pied de page 7"/>
          <p:cNvSpPr>
            <a:spLocks noGrp="1"/>
          </p:cNvSpPr>
          <p:nvPr>
            <p:ph type="ftr" sz="quarter" idx="11"/>
          </p:nvPr>
        </p:nvSpPr>
        <p:spPr/>
        <p:txBody>
          <a:bodyPr rtlCol="0"/>
          <a:lstStyle/>
          <a:p>
            <a:pPr rtl="0"/>
            <a:endParaRPr lang="en-US" dirty="0"/>
          </a:p>
        </p:txBody>
      </p:sp>
      <p:sp>
        <p:nvSpPr>
          <p:cNvPr id="9" name="Espace réservé du numéro de diapositive 8"/>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e la date 2"/>
          <p:cNvSpPr>
            <a:spLocks noGrp="1"/>
          </p:cNvSpPr>
          <p:nvPr>
            <p:ph type="dt" sz="half" idx="10"/>
          </p:nvPr>
        </p:nvSpPr>
        <p:spPr/>
        <p:txBody>
          <a:bodyPr rtlCol="0"/>
          <a:lstStyle/>
          <a:p>
            <a:pPr rtl="0"/>
            <a:fld id="{02C28B88-1705-406F-816B-66525F70D2FF}" type="datetime1">
              <a:rPr lang="fr-FR" smtClean="0"/>
              <a:t>19/09/2024</a:t>
            </a:fld>
            <a:endParaRPr lang="en-US" dirty="0"/>
          </a:p>
        </p:txBody>
      </p:sp>
      <p:sp>
        <p:nvSpPr>
          <p:cNvPr id="4" name="Espace réservé du pied de page 3"/>
          <p:cNvSpPr>
            <a:spLocks noGrp="1"/>
          </p:cNvSpPr>
          <p:nvPr>
            <p:ph type="ftr" sz="quarter" idx="11"/>
          </p:nvPr>
        </p:nvSpPr>
        <p:spPr/>
        <p:txBody>
          <a:bodyPr rtlCol="0"/>
          <a:lstStyle/>
          <a:p>
            <a:pPr rtl="0"/>
            <a:endParaRPr lang="en-US" dirty="0"/>
          </a:p>
        </p:txBody>
      </p:sp>
      <p:sp>
        <p:nvSpPr>
          <p:cNvPr id="5" name="Espace réservé du numéro de diapositive 4"/>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13BB18EB-0F08-4D52-B1C1-2BBAC704D682}" type="datetime1">
              <a:rPr lang="fr-FR" smtClean="0"/>
              <a:t>19/09/2024</a:t>
            </a:fld>
            <a:endParaRPr lang="en-US" dirty="0"/>
          </a:p>
        </p:txBody>
      </p:sp>
      <p:sp>
        <p:nvSpPr>
          <p:cNvPr id="3" name="Espace réservé du pied de page 2"/>
          <p:cNvSpPr>
            <a:spLocks noGrp="1"/>
          </p:cNvSpPr>
          <p:nvPr>
            <p:ph type="ftr" sz="quarter" idx="11"/>
          </p:nvPr>
        </p:nvSpPr>
        <p:spPr/>
        <p:txBody>
          <a:bodyPr rtlCol="0"/>
          <a:lstStyle/>
          <a:p>
            <a:pPr rtl="0"/>
            <a:endParaRPr lang="en-US" dirty="0"/>
          </a:p>
        </p:txBody>
      </p:sp>
      <p:sp>
        <p:nvSpPr>
          <p:cNvPr id="4" name="Espace réservé du numéro de diapositive 3"/>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fr-FR"/>
              <a:t>Modifiez le style du titre</a:t>
            </a:r>
            <a:endParaRPr lang="en-US" dirty="0"/>
          </a:p>
        </p:txBody>
      </p:sp>
      <p:sp>
        <p:nvSpPr>
          <p:cNvPr id="3" name="Espace réservé du contenu 2"/>
          <p:cNvSpPr>
            <a:spLocks noGrp="1"/>
          </p:cNvSpPr>
          <p:nvPr>
            <p:ph idx="1"/>
          </p:nvPr>
        </p:nvSpPr>
        <p:spPr>
          <a:xfrm>
            <a:off x="4855633" y="609600"/>
            <a:ext cx="6411924" cy="5080001"/>
          </a:xfrm>
        </p:spPr>
        <p:txBody>
          <a:bodyPr rtlCol="0">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texte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5" name="Espace réservé de la date 4"/>
          <p:cNvSpPr>
            <a:spLocks noGrp="1"/>
          </p:cNvSpPr>
          <p:nvPr>
            <p:ph type="dt" sz="half" idx="10"/>
          </p:nvPr>
        </p:nvSpPr>
        <p:spPr/>
        <p:txBody>
          <a:bodyPr rtlCol="0"/>
          <a:lstStyle/>
          <a:p>
            <a:pPr rtl="0"/>
            <a:fld id="{A1DC856E-E415-49E3-A77A-7948CF583C6E}" type="datetime1">
              <a:rPr lang="fr-FR" smtClean="0"/>
              <a:t>19/09/2024</a:t>
            </a:fld>
            <a:endParaRPr lang="en-US" dirty="0"/>
          </a:p>
        </p:txBody>
      </p:sp>
      <p:sp>
        <p:nvSpPr>
          <p:cNvPr id="6" name="Espace réservé du pied de page 5"/>
          <p:cNvSpPr>
            <a:spLocks noGrp="1"/>
          </p:cNvSpPr>
          <p:nvPr>
            <p:ph type="ftr" sz="quarter" idx="11"/>
          </p:nvPr>
        </p:nvSpPr>
        <p:spPr/>
        <p:txBody>
          <a:bodyPr rtlCol="0"/>
          <a:lstStyle/>
          <a:p>
            <a:pPr rtl="0"/>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pPr/>
              <a:t>‹N°›</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Imag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re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fr-FR"/>
              <a:t>Modifiez le style du titre</a:t>
            </a:r>
            <a:endParaRPr lang="en-US" dirty="0"/>
          </a:p>
        </p:txBody>
      </p:sp>
      <p:sp>
        <p:nvSpPr>
          <p:cNvPr id="3" name="Espace réservé d’image 2"/>
          <p:cNvSpPr>
            <a:spLocks noGrp="1" noChangeAspect="1"/>
          </p:cNvSpPr>
          <p:nvPr>
            <p:ph type="pic" idx="1" hasCustomPrompt="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 dirty="0"/>
              <a:t>Cliquez sur l’icône pour ajouter une image</a:t>
            </a:r>
            <a:endParaRPr lang="en-US" dirty="0"/>
          </a:p>
        </p:txBody>
      </p:sp>
      <p:sp>
        <p:nvSpPr>
          <p:cNvPr id="4" name="Espace réservé du texte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5" name="Espace réservé de la date 4"/>
          <p:cNvSpPr>
            <a:spLocks noGrp="1"/>
          </p:cNvSpPr>
          <p:nvPr>
            <p:ph type="dt" sz="half" idx="10"/>
          </p:nvPr>
        </p:nvSpPr>
        <p:spPr/>
        <p:txBody>
          <a:bodyPr rtlCol="0"/>
          <a:lstStyle/>
          <a:p>
            <a:pPr rtl="0"/>
            <a:fld id="{7CD2BD9D-9B72-48E5-8E98-62EA1FDA6E9A}" type="datetime1">
              <a:rPr lang="fr-FR" smtClean="0"/>
              <a:t>19/09/2024</a:t>
            </a:fld>
            <a:endParaRPr lang="en-US" dirty="0"/>
          </a:p>
        </p:txBody>
      </p:sp>
      <p:sp>
        <p:nvSpPr>
          <p:cNvPr id="6" name="Espace réservé du pied de page 5"/>
          <p:cNvSpPr>
            <a:spLocks noGrp="1"/>
          </p:cNvSpPr>
          <p:nvPr>
            <p:ph type="ftr" sz="quarter" idx="11"/>
          </p:nvPr>
        </p:nvSpPr>
        <p:spPr/>
        <p:txBody>
          <a:bodyPr rtlCol="0"/>
          <a:lstStyle/>
          <a:p>
            <a:pPr algn="l" rtl="0"/>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fr"/>
              <a:t>Modifiez le style du titre</a:t>
            </a:r>
            <a:endParaRPr lang="en-US" dirty="0"/>
          </a:p>
        </p:txBody>
      </p:sp>
      <p:sp>
        <p:nvSpPr>
          <p:cNvPr id="3" name="Espace réservé du texte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fr"/>
              <a:t>Modifiez les styles du texte du masque</a:t>
            </a:r>
          </a:p>
          <a:p>
            <a:pPr lvl="1" rtl="0"/>
            <a:r>
              <a:rPr lang="fr"/>
              <a:t>Deuxième niveau</a:t>
            </a:r>
          </a:p>
          <a:p>
            <a:pPr lvl="2" rtl="0"/>
            <a:r>
              <a:rPr lang="fr"/>
              <a:t>Troisième niveau</a:t>
            </a:r>
          </a:p>
          <a:p>
            <a:pPr lvl="3" rtl="0"/>
            <a:r>
              <a:rPr lang="fr"/>
              <a:t>Quatrième niveau</a:t>
            </a:r>
          </a:p>
          <a:p>
            <a:pPr lvl="4" rtl="0"/>
            <a:r>
              <a:rPr lang="fr"/>
              <a:t>Cinquième niveau</a:t>
            </a:r>
            <a:endParaRPr lang="en-US" dirty="0"/>
          </a:p>
        </p:txBody>
      </p:sp>
      <p:sp>
        <p:nvSpPr>
          <p:cNvPr id="4" name="Espace réservé de la date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A7EF5840-517F-44F4-876E-57CDFE3D6418}" type="datetime1">
              <a:rPr lang="fr-FR" smtClean="0"/>
              <a:t>19/09/2024</a:t>
            </a:fld>
            <a:endParaRPr lang="en-US" dirty="0"/>
          </a:p>
        </p:txBody>
      </p:sp>
      <p:sp>
        <p:nvSpPr>
          <p:cNvPr id="5" name="Espace réservé du pied de pag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Espace réservé du numéro de diapositive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 name="Image 7" descr="Une image contenant texte, ordinateur, ordinateur portable, Téléphone mobile&#10;&#10;Description générée automatiquement">
            <a:extLst>
              <a:ext uri="{FF2B5EF4-FFF2-40B4-BE49-F238E27FC236}">
                <a16:creationId xmlns:a16="http://schemas.microsoft.com/office/drawing/2014/main" id="{8E476CA4-826D-C539-D8EA-42AAB0928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r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rtlCol="0">
            <a:normAutofit fontScale="90000"/>
          </a:bodyPr>
          <a:lstStyle/>
          <a:p>
            <a:pPr rtl="0"/>
            <a:r>
              <a:rPr lang="fr" sz="7200" b="1" dirty="0">
                <a:solidFill>
                  <a:schemeClr val="tx1"/>
                </a:solidFill>
              </a:rPr>
              <a:t>IA et Trading : La Data &amp; les prédictions boursières</a:t>
            </a:r>
          </a:p>
        </p:txBody>
      </p:sp>
      <p:sp>
        <p:nvSpPr>
          <p:cNvPr id="3" name="Sous-titr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rtlCol="0">
            <a:normAutofit/>
          </a:bodyPr>
          <a:lstStyle/>
          <a:p>
            <a:pPr rtl="0"/>
            <a:r>
              <a:rPr lang="fr" sz="2800" dirty="0"/>
              <a:t>Par Cleg Loufoua et Olivier Japon</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B7D227-DB56-5340-2469-A98CDDCC357F}"/>
              </a:ext>
            </a:extLst>
          </p:cNvPr>
          <p:cNvSpPr>
            <a:spLocks noGrp="1"/>
          </p:cNvSpPr>
          <p:nvPr>
            <p:ph type="title"/>
          </p:nvPr>
        </p:nvSpPr>
        <p:spPr/>
        <p:txBody>
          <a:bodyPr/>
          <a:lstStyle/>
          <a:p>
            <a:r>
              <a:rPr lang="fr-FR" dirty="0"/>
              <a:t>Second exemple : </a:t>
            </a:r>
            <a:r>
              <a:rPr lang="fr-FR" dirty="0" err="1"/>
              <a:t>Kensho</a:t>
            </a:r>
            <a:r>
              <a:rPr lang="fr-FR" dirty="0"/>
              <a:t> Technologies</a:t>
            </a:r>
          </a:p>
        </p:txBody>
      </p:sp>
      <p:pic>
        <p:nvPicPr>
          <p:cNvPr id="7" name="Espace réservé pour une image  6" descr="Une image contenant Graphique, capture d’écran, graphisme, Police&#10;&#10;Description générée automatiquement">
            <a:extLst>
              <a:ext uri="{FF2B5EF4-FFF2-40B4-BE49-F238E27FC236}">
                <a16:creationId xmlns:a16="http://schemas.microsoft.com/office/drawing/2014/main" id="{04A97708-1ACE-2884-D44E-C81FE11F447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4183" b="14183"/>
          <a:stretch>
            <a:fillRect/>
          </a:stretch>
        </p:blipFill>
        <p:spPr/>
      </p:pic>
      <p:sp>
        <p:nvSpPr>
          <p:cNvPr id="4" name="Espace réservé du texte 3">
            <a:extLst>
              <a:ext uri="{FF2B5EF4-FFF2-40B4-BE49-F238E27FC236}">
                <a16:creationId xmlns:a16="http://schemas.microsoft.com/office/drawing/2014/main" id="{90C739EE-BCF5-CFDC-CF8C-37A63AE19C8E}"/>
              </a:ext>
            </a:extLst>
          </p:cNvPr>
          <p:cNvSpPr>
            <a:spLocks noGrp="1"/>
          </p:cNvSpPr>
          <p:nvPr>
            <p:ph type="body" sz="half" idx="2"/>
          </p:nvPr>
        </p:nvSpPr>
        <p:spPr>
          <a:xfrm>
            <a:off x="913795" y="5247727"/>
            <a:ext cx="10353762" cy="915263"/>
          </a:xfrm>
        </p:spPr>
        <p:txBody>
          <a:bodyPr>
            <a:normAutofit/>
          </a:bodyPr>
          <a:lstStyle/>
          <a:p>
            <a:r>
              <a:rPr lang="fr-FR" dirty="0"/>
              <a:t>Utilise des techniques de traitement du langage naturel et d'apprentissage automatique pour analyser les événements mondiaux et leur impact potentiel sur les marchés financiers. Leur plateforme a, par exemple, pu prédire avec précision l'impact de l'élection présidentielle américaine de 2016 sur les marchés boursiers.</a:t>
            </a:r>
          </a:p>
        </p:txBody>
      </p:sp>
      <p:sp>
        <p:nvSpPr>
          <p:cNvPr id="5" name="Espace réservé de la date 4">
            <a:extLst>
              <a:ext uri="{FF2B5EF4-FFF2-40B4-BE49-F238E27FC236}">
                <a16:creationId xmlns:a16="http://schemas.microsoft.com/office/drawing/2014/main" id="{86A00C06-FA16-9A36-BE46-ECD4B93DB13F}"/>
              </a:ext>
            </a:extLst>
          </p:cNvPr>
          <p:cNvSpPr>
            <a:spLocks noGrp="1"/>
          </p:cNvSpPr>
          <p:nvPr>
            <p:ph type="dt" sz="half" idx="10"/>
          </p:nvPr>
        </p:nvSpPr>
        <p:spPr/>
        <p:txBody>
          <a:bodyPr/>
          <a:lstStyle/>
          <a:p>
            <a:pPr rtl="0"/>
            <a:fld id="{C4A547DE-0BAD-4ACE-8E73-676DE4F43F23}" type="datetime1">
              <a:rPr lang="fr-FR" smtClean="0"/>
              <a:t>19/09/2024</a:t>
            </a:fld>
            <a:endParaRPr lang="en-US" dirty="0"/>
          </a:p>
        </p:txBody>
      </p:sp>
    </p:spTree>
    <p:extLst>
      <p:ext uri="{BB962C8B-B14F-4D97-AF65-F5344CB8AC3E}">
        <p14:creationId xmlns:p14="http://schemas.microsoft.com/office/powerpoint/2010/main" val="2760432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BF61771A-2334-4911-24F9-023A030C1F16}"/>
              </a:ext>
            </a:extLst>
          </p:cNvPr>
          <p:cNvSpPr>
            <a:spLocks noGrp="1"/>
          </p:cNvSpPr>
          <p:nvPr>
            <p:ph type="title"/>
          </p:nvPr>
        </p:nvSpPr>
        <p:spPr/>
        <p:txBody>
          <a:bodyPr/>
          <a:lstStyle/>
          <a:p>
            <a:r>
              <a:rPr lang="fr-FR" dirty="0"/>
              <a:t>II. Innovations et Développements récents</a:t>
            </a:r>
          </a:p>
        </p:txBody>
      </p:sp>
      <p:sp>
        <p:nvSpPr>
          <p:cNvPr id="7" name="Espace réservé du contenu 6">
            <a:extLst>
              <a:ext uri="{FF2B5EF4-FFF2-40B4-BE49-F238E27FC236}">
                <a16:creationId xmlns:a16="http://schemas.microsoft.com/office/drawing/2014/main" id="{66EF1E57-1CA3-1007-014E-29F767523E5B}"/>
              </a:ext>
            </a:extLst>
          </p:cNvPr>
          <p:cNvSpPr>
            <a:spLocks noGrp="1"/>
          </p:cNvSpPr>
          <p:nvPr>
            <p:ph idx="1"/>
          </p:nvPr>
        </p:nvSpPr>
        <p:spPr/>
        <p:txBody>
          <a:bodyPr/>
          <a:lstStyle/>
          <a:p>
            <a:r>
              <a:rPr lang="fr-FR" dirty="0"/>
              <a:t>Les technologies de l'IA évoluent rapidement, et de nouvelles innovations sont continuellement introduites. </a:t>
            </a:r>
          </a:p>
          <a:p>
            <a:r>
              <a:rPr lang="fr-FR" dirty="0"/>
              <a:t>Les réseaux de neurones profonds (</a:t>
            </a:r>
            <a:r>
              <a:rPr lang="fr-FR" dirty="0" err="1"/>
              <a:t>deep</a:t>
            </a:r>
            <a:r>
              <a:rPr lang="fr-FR" dirty="0"/>
              <a:t> </a:t>
            </a:r>
            <a:r>
              <a:rPr lang="fr-FR" dirty="0" err="1"/>
              <a:t>learning</a:t>
            </a:r>
            <a:r>
              <a:rPr lang="fr-FR" dirty="0"/>
              <a:t>) permettent des niveaux de précision sans précédent dans l'analyse des données financières.</a:t>
            </a:r>
          </a:p>
          <a:p>
            <a:r>
              <a:rPr lang="fr-FR" dirty="0"/>
              <a:t>Inspirés du fonctionnement du cerveau humain, peuvent traiter des données complexes et non structurées, comme des images et du texte, pour en extraire des informations pertinentes pour le trading et l'investissement.</a:t>
            </a:r>
          </a:p>
        </p:txBody>
      </p:sp>
      <p:sp>
        <p:nvSpPr>
          <p:cNvPr id="5" name="Espace réservé de la date 4">
            <a:extLst>
              <a:ext uri="{FF2B5EF4-FFF2-40B4-BE49-F238E27FC236}">
                <a16:creationId xmlns:a16="http://schemas.microsoft.com/office/drawing/2014/main" id="{0D439E78-391B-E123-7133-40D0A54D7DC4}"/>
              </a:ext>
            </a:extLst>
          </p:cNvPr>
          <p:cNvSpPr>
            <a:spLocks noGrp="1"/>
          </p:cNvSpPr>
          <p:nvPr>
            <p:ph type="dt" sz="half" idx="10"/>
          </p:nvPr>
        </p:nvSpPr>
        <p:spPr/>
        <p:txBody>
          <a:bodyPr/>
          <a:lstStyle/>
          <a:p>
            <a:pPr rtl="0"/>
            <a:fld id="{C4A547DE-0BAD-4ACE-8E73-676DE4F43F23}" type="datetime1">
              <a:rPr lang="fr-FR" smtClean="0"/>
              <a:t>19/09/2024</a:t>
            </a:fld>
            <a:endParaRPr lang="en-US" dirty="0"/>
          </a:p>
        </p:txBody>
      </p:sp>
    </p:spTree>
    <p:extLst>
      <p:ext uri="{BB962C8B-B14F-4D97-AF65-F5344CB8AC3E}">
        <p14:creationId xmlns:p14="http://schemas.microsoft.com/office/powerpoint/2010/main" val="376663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DA5F3FA-8FE8-CF92-89A3-0108310B407A}"/>
              </a:ext>
            </a:extLst>
          </p:cNvPr>
          <p:cNvSpPr>
            <a:spLocks noGrp="1"/>
          </p:cNvSpPr>
          <p:nvPr>
            <p:ph type="title"/>
          </p:nvPr>
        </p:nvSpPr>
        <p:spPr/>
        <p:txBody>
          <a:bodyPr/>
          <a:lstStyle/>
          <a:p>
            <a:r>
              <a:rPr lang="fr-FR" dirty="0"/>
              <a:t>Exemple : </a:t>
            </a:r>
            <a:r>
              <a:rPr lang="fr-FR" dirty="0" err="1"/>
              <a:t>Two</a:t>
            </a:r>
            <a:r>
              <a:rPr lang="fr-FR" dirty="0"/>
              <a:t> Sigma</a:t>
            </a:r>
          </a:p>
        </p:txBody>
      </p:sp>
      <p:pic>
        <p:nvPicPr>
          <p:cNvPr id="9" name="Espace réservé pour une image  8" descr="Une image contenant Graphique, Police, logo, symbole&#10;&#10;Description générée automatiquement">
            <a:extLst>
              <a:ext uri="{FF2B5EF4-FFF2-40B4-BE49-F238E27FC236}">
                <a16:creationId xmlns:a16="http://schemas.microsoft.com/office/drawing/2014/main" id="{773914D3-5CC7-CF8E-23FB-BCCB3E29632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2092" b="32092"/>
          <a:stretch>
            <a:fillRect/>
          </a:stretch>
        </p:blipFill>
        <p:spPr/>
      </p:pic>
      <p:sp>
        <p:nvSpPr>
          <p:cNvPr id="7" name="Espace réservé du texte 6">
            <a:extLst>
              <a:ext uri="{FF2B5EF4-FFF2-40B4-BE49-F238E27FC236}">
                <a16:creationId xmlns:a16="http://schemas.microsoft.com/office/drawing/2014/main" id="{6EF08646-EE95-0492-E9C2-A9CE77056B6C}"/>
              </a:ext>
            </a:extLst>
          </p:cNvPr>
          <p:cNvSpPr>
            <a:spLocks noGrp="1"/>
          </p:cNvSpPr>
          <p:nvPr>
            <p:ph type="body" sz="half" idx="2"/>
          </p:nvPr>
        </p:nvSpPr>
        <p:spPr>
          <a:xfrm>
            <a:off x="913795" y="5247727"/>
            <a:ext cx="10353762" cy="753021"/>
          </a:xfrm>
        </p:spPr>
        <p:txBody>
          <a:bodyPr/>
          <a:lstStyle/>
          <a:p>
            <a:r>
              <a:rPr lang="fr-FR" dirty="0"/>
              <a:t>Société de gestion d’investissements utilisant des techniques d'apprentissage automatique pour gérer des milliards de dollars d'actifs et optimiser leurs stratégies d'investissement.</a:t>
            </a:r>
          </a:p>
        </p:txBody>
      </p:sp>
      <p:sp>
        <p:nvSpPr>
          <p:cNvPr id="4" name="Espace réservé de la date 3">
            <a:extLst>
              <a:ext uri="{FF2B5EF4-FFF2-40B4-BE49-F238E27FC236}">
                <a16:creationId xmlns:a16="http://schemas.microsoft.com/office/drawing/2014/main" id="{52055041-806C-A919-0D25-4BA33209146A}"/>
              </a:ext>
            </a:extLst>
          </p:cNvPr>
          <p:cNvSpPr>
            <a:spLocks noGrp="1"/>
          </p:cNvSpPr>
          <p:nvPr>
            <p:ph type="dt" sz="half" idx="10"/>
          </p:nvPr>
        </p:nvSpPr>
        <p:spPr/>
        <p:txBody>
          <a:bodyPr/>
          <a:lstStyle/>
          <a:p>
            <a:pPr rtl="0"/>
            <a:fld id="{FD094AD0-F424-4FFB-98B8-BDBD0ED0D09C}" type="datetime1">
              <a:rPr lang="fr-FR" smtClean="0"/>
              <a:t>19/09/2024</a:t>
            </a:fld>
            <a:endParaRPr lang="en-US" dirty="0"/>
          </a:p>
        </p:txBody>
      </p:sp>
    </p:spTree>
    <p:extLst>
      <p:ext uri="{BB962C8B-B14F-4D97-AF65-F5344CB8AC3E}">
        <p14:creationId xmlns:p14="http://schemas.microsoft.com/office/powerpoint/2010/main" val="1792888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C4C263-E2CA-0630-CFDE-E2C13D1B087F}"/>
              </a:ext>
            </a:extLst>
          </p:cNvPr>
          <p:cNvSpPr>
            <a:spLocks noGrp="1"/>
          </p:cNvSpPr>
          <p:nvPr>
            <p:ph type="title"/>
          </p:nvPr>
        </p:nvSpPr>
        <p:spPr/>
        <p:txBody>
          <a:bodyPr/>
          <a:lstStyle/>
          <a:p>
            <a:r>
              <a:rPr lang="fr-FR" dirty="0"/>
              <a:t>Autre innovation : Le </a:t>
            </a:r>
            <a:r>
              <a:rPr lang="fr-FR" dirty="0" err="1"/>
              <a:t>Robo-Advising</a:t>
            </a:r>
            <a:r>
              <a:rPr lang="fr-FR" dirty="0"/>
              <a:t> </a:t>
            </a:r>
          </a:p>
        </p:txBody>
      </p:sp>
      <p:pic>
        <p:nvPicPr>
          <p:cNvPr id="7" name="Espace réservé pour une image  6" descr="Une image contenant capture d’écran, dessin humoristique&#10;&#10;Description générée automatiquement">
            <a:extLst>
              <a:ext uri="{FF2B5EF4-FFF2-40B4-BE49-F238E27FC236}">
                <a16:creationId xmlns:a16="http://schemas.microsoft.com/office/drawing/2014/main" id="{1156663D-E8FB-F263-24AE-B293EF5B865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8061" b="18061"/>
          <a:stretch>
            <a:fillRect/>
          </a:stretch>
        </p:blipFill>
        <p:spPr/>
      </p:pic>
      <p:sp>
        <p:nvSpPr>
          <p:cNvPr id="4" name="Espace réservé du texte 3">
            <a:extLst>
              <a:ext uri="{FF2B5EF4-FFF2-40B4-BE49-F238E27FC236}">
                <a16:creationId xmlns:a16="http://schemas.microsoft.com/office/drawing/2014/main" id="{42DE849D-C75D-492C-1ABC-129F6FBA57C8}"/>
              </a:ext>
            </a:extLst>
          </p:cNvPr>
          <p:cNvSpPr>
            <a:spLocks noGrp="1"/>
          </p:cNvSpPr>
          <p:nvPr>
            <p:ph type="body" sz="half" idx="2"/>
          </p:nvPr>
        </p:nvSpPr>
        <p:spPr>
          <a:xfrm>
            <a:off x="913795" y="5247727"/>
            <a:ext cx="10353762" cy="753021"/>
          </a:xfrm>
        </p:spPr>
        <p:txBody>
          <a:bodyPr/>
          <a:lstStyle/>
          <a:p>
            <a:r>
              <a:rPr lang="fr-FR" dirty="0"/>
              <a:t>Les </a:t>
            </a:r>
            <a:r>
              <a:rPr lang="fr-FR" dirty="0" err="1"/>
              <a:t>robo</a:t>
            </a:r>
            <a:r>
              <a:rPr lang="fr-FR" dirty="0"/>
              <a:t>-conseillers sont des plateformes automatisées qui utilisent des algorithmes d'IA pour fournir des conseils financiers et gérer des portefeuilles d'investissement.</a:t>
            </a:r>
          </a:p>
        </p:txBody>
      </p:sp>
      <p:sp>
        <p:nvSpPr>
          <p:cNvPr id="5" name="Espace réservé de la date 4">
            <a:extLst>
              <a:ext uri="{FF2B5EF4-FFF2-40B4-BE49-F238E27FC236}">
                <a16:creationId xmlns:a16="http://schemas.microsoft.com/office/drawing/2014/main" id="{F2C4F200-801B-F774-5D72-72A94C834D02}"/>
              </a:ext>
            </a:extLst>
          </p:cNvPr>
          <p:cNvSpPr>
            <a:spLocks noGrp="1"/>
          </p:cNvSpPr>
          <p:nvPr>
            <p:ph type="dt" sz="half" idx="10"/>
          </p:nvPr>
        </p:nvSpPr>
        <p:spPr/>
        <p:txBody>
          <a:bodyPr/>
          <a:lstStyle/>
          <a:p>
            <a:pPr rtl="0"/>
            <a:fld id="{C4A547DE-0BAD-4ACE-8E73-676DE4F43F23}" type="datetime1">
              <a:rPr lang="fr-FR" smtClean="0"/>
              <a:t>19/09/2024</a:t>
            </a:fld>
            <a:endParaRPr lang="en-US" dirty="0"/>
          </a:p>
        </p:txBody>
      </p:sp>
    </p:spTree>
    <p:extLst>
      <p:ext uri="{BB962C8B-B14F-4D97-AF65-F5344CB8AC3E}">
        <p14:creationId xmlns:p14="http://schemas.microsoft.com/office/powerpoint/2010/main" val="575812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90DC67-FE77-603D-3747-B015EB788E60}"/>
              </a:ext>
            </a:extLst>
          </p:cNvPr>
          <p:cNvSpPr>
            <a:spLocks noGrp="1"/>
          </p:cNvSpPr>
          <p:nvPr>
            <p:ph type="title"/>
          </p:nvPr>
        </p:nvSpPr>
        <p:spPr/>
        <p:txBody>
          <a:bodyPr/>
          <a:lstStyle/>
          <a:p>
            <a:r>
              <a:rPr lang="fr-FR" dirty="0"/>
              <a:t>Exemple de </a:t>
            </a:r>
            <a:r>
              <a:rPr lang="fr-FR" dirty="0" err="1"/>
              <a:t>Robo-Advising</a:t>
            </a:r>
            <a:r>
              <a:rPr lang="fr-FR" dirty="0"/>
              <a:t> : </a:t>
            </a:r>
            <a:r>
              <a:rPr lang="fr-FR" dirty="0" err="1"/>
              <a:t>Wealthfront</a:t>
            </a:r>
            <a:r>
              <a:rPr lang="fr-FR" dirty="0"/>
              <a:t> et </a:t>
            </a:r>
            <a:r>
              <a:rPr lang="fr-FR" dirty="0" err="1"/>
              <a:t>Betterment</a:t>
            </a:r>
            <a:endParaRPr lang="fr-FR" dirty="0"/>
          </a:p>
        </p:txBody>
      </p:sp>
      <p:sp>
        <p:nvSpPr>
          <p:cNvPr id="4" name="Espace réservé du texte 3">
            <a:extLst>
              <a:ext uri="{FF2B5EF4-FFF2-40B4-BE49-F238E27FC236}">
                <a16:creationId xmlns:a16="http://schemas.microsoft.com/office/drawing/2014/main" id="{DC85D8A5-BBE5-A99A-2BF0-E47854890D5D}"/>
              </a:ext>
            </a:extLst>
          </p:cNvPr>
          <p:cNvSpPr>
            <a:spLocks noGrp="1"/>
          </p:cNvSpPr>
          <p:nvPr>
            <p:ph type="body" sz="half" idx="2"/>
          </p:nvPr>
        </p:nvSpPr>
        <p:spPr>
          <a:xfrm>
            <a:off x="913795" y="5247727"/>
            <a:ext cx="10353762" cy="753021"/>
          </a:xfrm>
        </p:spPr>
        <p:txBody>
          <a:bodyPr>
            <a:normAutofit fontScale="92500" lnSpcReduction="20000"/>
          </a:bodyPr>
          <a:lstStyle/>
          <a:p>
            <a:r>
              <a:rPr lang="fr-FR" dirty="0"/>
              <a:t>Utilisent des algorithmes d'IA pour fournir des conseils d'investissement personnalisés en fonction des objectifs financiers et de la tolérance au risque des utilisateurs. En 2019, </a:t>
            </a:r>
            <a:r>
              <a:rPr lang="fr-FR" dirty="0" err="1"/>
              <a:t>Wealthfront</a:t>
            </a:r>
            <a:r>
              <a:rPr lang="fr-FR" dirty="0"/>
              <a:t> a introduit Path, un outil qui utilise l'IA pour aider les utilisateurs à planifier leur retraite en analysant leurs dépenses et en leur offrant des conseils personnalisés.</a:t>
            </a:r>
          </a:p>
        </p:txBody>
      </p:sp>
      <p:sp>
        <p:nvSpPr>
          <p:cNvPr id="5" name="Espace réservé de la date 4">
            <a:extLst>
              <a:ext uri="{FF2B5EF4-FFF2-40B4-BE49-F238E27FC236}">
                <a16:creationId xmlns:a16="http://schemas.microsoft.com/office/drawing/2014/main" id="{451107DC-2AA4-7D9C-6A0F-1CE0FB6168B8}"/>
              </a:ext>
            </a:extLst>
          </p:cNvPr>
          <p:cNvSpPr>
            <a:spLocks noGrp="1"/>
          </p:cNvSpPr>
          <p:nvPr>
            <p:ph type="dt" sz="half" idx="10"/>
          </p:nvPr>
        </p:nvSpPr>
        <p:spPr/>
        <p:txBody>
          <a:bodyPr/>
          <a:lstStyle/>
          <a:p>
            <a:pPr rtl="0"/>
            <a:fld id="{C4A547DE-0BAD-4ACE-8E73-676DE4F43F23}" type="datetime1">
              <a:rPr lang="fr-FR" smtClean="0"/>
              <a:t>19/09/2024</a:t>
            </a:fld>
            <a:endParaRPr lang="en-US" dirty="0"/>
          </a:p>
        </p:txBody>
      </p:sp>
      <p:pic>
        <p:nvPicPr>
          <p:cNvPr id="11" name="Espace réservé pour une image  10" descr="Une image contenant texte, Police, Graphique, logo&#10;&#10;Description générée automatiquement">
            <a:extLst>
              <a:ext uri="{FF2B5EF4-FFF2-40B4-BE49-F238E27FC236}">
                <a16:creationId xmlns:a16="http://schemas.microsoft.com/office/drawing/2014/main" id="{E99C12A4-6FD6-77C9-D583-7AA5157EBCB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807" b="15807"/>
          <a:stretch>
            <a:fillRect/>
          </a:stretch>
        </p:blipFill>
        <p:spPr/>
      </p:pic>
    </p:spTree>
    <p:extLst>
      <p:ext uri="{BB962C8B-B14F-4D97-AF65-F5344CB8AC3E}">
        <p14:creationId xmlns:p14="http://schemas.microsoft.com/office/powerpoint/2010/main" val="205872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001F1A5-AACF-9074-CFFD-81E3D1B5B39C}"/>
              </a:ext>
            </a:extLst>
          </p:cNvPr>
          <p:cNvSpPr>
            <a:spLocks noGrp="1"/>
          </p:cNvSpPr>
          <p:nvPr>
            <p:ph type="title"/>
          </p:nvPr>
        </p:nvSpPr>
        <p:spPr/>
        <p:txBody>
          <a:bodyPr/>
          <a:lstStyle/>
          <a:p>
            <a:r>
              <a:rPr lang="fr-FR" dirty="0"/>
              <a:t>II. Innovation et Développements récents</a:t>
            </a:r>
          </a:p>
        </p:txBody>
      </p:sp>
      <p:sp>
        <p:nvSpPr>
          <p:cNvPr id="7" name="Espace réservé du contenu 6">
            <a:extLst>
              <a:ext uri="{FF2B5EF4-FFF2-40B4-BE49-F238E27FC236}">
                <a16:creationId xmlns:a16="http://schemas.microsoft.com/office/drawing/2014/main" id="{D551A6CE-F422-F3DC-E86D-C9E67F6E45C7}"/>
              </a:ext>
            </a:extLst>
          </p:cNvPr>
          <p:cNvSpPr>
            <a:spLocks noGrp="1"/>
          </p:cNvSpPr>
          <p:nvPr>
            <p:ph idx="1"/>
          </p:nvPr>
        </p:nvSpPr>
        <p:spPr/>
        <p:txBody>
          <a:bodyPr>
            <a:normAutofit fontScale="77500" lnSpcReduction="20000"/>
          </a:bodyPr>
          <a:lstStyle/>
          <a:p>
            <a:r>
              <a:rPr lang="fr-FR" dirty="0"/>
              <a:t>Parlons Réglementation et Éthique.</a:t>
            </a:r>
          </a:p>
          <a:p>
            <a:r>
              <a:rPr lang="fr-FR" dirty="0"/>
              <a:t>Avec l'avènement de ces technologies avancées, des questions éthiques et réglementaires se posent. Les régulateurs financiers, comme la Securities and Exchange Commission (SEC) aux États-Unis et l'Autorité des Marchés Financiers (AMF) en France, examinent de près l'utilisation de l'IA dans les marchés financiers pour s'assurer que ces pratiques sont équitables et transparentes.</a:t>
            </a:r>
          </a:p>
          <a:p>
            <a:r>
              <a:rPr lang="fr-FR" dirty="0"/>
              <a:t>Les enjeux éthiques incluent la question de la manipulation du marché et des impacts potentiellement négatifs sur les investisseurs individuels.</a:t>
            </a:r>
          </a:p>
          <a:p>
            <a:r>
              <a:rPr lang="fr-FR" dirty="0"/>
              <a:t>Les algorithmes de trading à haute fréquence peuvent accentuer la volatilité des marchés et créer des flash crashes, comme celui de 2010 où le Dow Jones a perdu près de 1 000 points en quelques minutes avant de se redresser. </a:t>
            </a:r>
          </a:p>
          <a:p>
            <a:r>
              <a:rPr lang="fr-FR" dirty="0"/>
              <a:t>De tels événements soulignent la nécessité de régulations adéquates pour éviter les abus et garantir que les technologies d'IA soient utilisées de manière responsable.</a:t>
            </a:r>
          </a:p>
        </p:txBody>
      </p:sp>
      <p:sp>
        <p:nvSpPr>
          <p:cNvPr id="5" name="Espace réservé de la date 4">
            <a:extLst>
              <a:ext uri="{FF2B5EF4-FFF2-40B4-BE49-F238E27FC236}">
                <a16:creationId xmlns:a16="http://schemas.microsoft.com/office/drawing/2014/main" id="{604FF898-49E4-308C-78D1-08CDE57B4DAC}"/>
              </a:ext>
            </a:extLst>
          </p:cNvPr>
          <p:cNvSpPr>
            <a:spLocks noGrp="1"/>
          </p:cNvSpPr>
          <p:nvPr>
            <p:ph type="dt" sz="half" idx="10"/>
          </p:nvPr>
        </p:nvSpPr>
        <p:spPr/>
        <p:txBody>
          <a:bodyPr/>
          <a:lstStyle/>
          <a:p>
            <a:pPr rtl="0"/>
            <a:fld id="{C4A547DE-0BAD-4ACE-8E73-676DE4F43F23}" type="datetime1">
              <a:rPr lang="fr-FR" smtClean="0"/>
              <a:t>19/09/2024</a:t>
            </a:fld>
            <a:endParaRPr lang="en-US" dirty="0"/>
          </a:p>
        </p:txBody>
      </p:sp>
    </p:spTree>
    <p:extLst>
      <p:ext uri="{BB962C8B-B14F-4D97-AF65-F5344CB8AC3E}">
        <p14:creationId xmlns:p14="http://schemas.microsoft.com/office/powerpoint/2010/main" val="2394929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1C9066-186A-0971-3F73-80A526E51216}"/>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1CB021C5-D60F-0DF8-FAC2-F2940E24E8CF}"/>
              </a:ext>
            </a:extLst>
          </p:cNvPr>
          <p:cNvSpPr>
            <a:spLocks noGrp="1"/>
          </p:cNvSpPr>
          <p:nvPr>
            <p:ph idx="1"/>
          </p:nvPr>
        </p:nvSpPr>
        <p:spPr/>
        <p:txBody>
          <a:bodyPr>
            <a:normAutofit lnSpcReduction="10000"/>
          </a:bodyPr>
          <a:lstStyle/>
          <a:p>
            <a:r>
              <a:rPr lang="fr-FR" dirty="0">
                <a:solidFill>
                  <a:schemeClr val="tx1"/>
                </a:solidFill>
              </a:rPr>
              <a:t>L'IA transforme radicalement les marchés boursiers, de la prédiction des tendances au trading algorithmique.</a:t>
            </a:r>
          </a:p>
          <a:p>
            <a:r>
              <a:rPr lang="fr-FR" dirty="0">
                <a:solidFill>
                  <a:schemeClr val="tx1"/>
                </a:solidFill>
              </a:rPr>
              <a:t>Ces technologies offrent des opportunités immenses pour les investisseurs, mais elles apportent également des défis en termes de régulation et d'éthique.</a:t>
            </a:r>
          </a:p>
          <a:p>
            <a:r>
              <a:rPr lang="fr-FR" dirty="0">
                <a:solidFill>
                  <a:schemeClr val="tx1"/>
                </a:solidFill>
              </a:rPr>
              <a:t>Il est essentiel de continuer à surveiller et à encadrer l'utilisation de l'IA pour assurer des marchés financiers justes et transparents.</a:t>
            </a:r>
          </a:p>
          <a:p>
            <a:r>
              <a:rPr lang="fr-FR" dirty="0">
                <a:solidFill>
                  <a:schemeClr val="tx1"/>
                </a:solidFill>
              </a:rPr>
              <a:t>En dépit des défis, l'IA promet d'apporter des innovations significatives qui pourraient améliorer l'efficacité des marchés financiers et offrir de nouvelles opportunités pour les investisseurs.</a:t>
            </a:r>
          </a:p>
        </p:txBody>
      </p:sp>
      <p:sp>
        <p:nvSpPr>
          <p:cNvPr id="4" name="Espace réservé de la date 3">
            <a:extLst>
              <a:ext uri="{FF2B5EF4-FFF2-40B4-BE49-F238E27FC236}">
                <a16:creationId xmlns:a16="http://schemas.microsoft.com/office/drawing/2014/main" id="{C28C7AEC-0316-DDE8-CCC8-B73E338CD3C8}"/>
              </a:ext>
            </a:extLst>
          </p:cNvPr>
          <p:cNvSpPr>
            <a:spLocks noGrp="1"/>
          </p:cNvSpPr>
          <p:nvPr>
            <p:ph type="dt" sz="half" idx="10"/>
          </p:nvPr>
        </p:nvSpPr>
        <p:spPr/>
        <p:txBody>
          <a:bodyPr/>
          <a:lstStyle/>
          <a:p>
            <a:pPr rtl="0"/>
            <a:fld id="{FD094AD0-F424-4FFB-98B8-BDBD0ED0D09C}" type="datetime1">
              <a:rPr lang="fr-FR" smtClean="0"/>
              <a:t>19/09/2024</a:t>
            </a:fld>
            <a:endParaRPr lang="en-US" dirty="0"/>
          </a:p>
        </p:txBody>
      </p:sp>
    </p:spTree>
    <p:extLst>
      <p:ext uri="{BB962C8B-B14F-4D97-AF65-F5344CB8AC3E}">
        <p14:creationId xmlns:p14="http://schemas.microsoft.com/office/powerpoint/2010/main" val="3679895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Image 4" descr="Une image contenant ordinateur, capture d’écran, Appareils électroniques, texte&#10;&#10;Description générée automatiquement">
            <a:extLst>
              <a:ext uri="{FF2B5EF4-FFF2-40B4-BE49-F238E27FC236}">
                <a16:creationId xmlns:a16="http://schemas.microsoft.com/office/drawing/2014/main" id="{B6E9A7D4-3FC9-E382-2128-8526F38D2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98016" cy="6858000"/>
          </a:xfrm>
          <a:prstGeom prst="rect">
            <a:avLst/>
          </a:prstGeom>
        </p:spPr>
      </p:pic>
      <p:sp>
        <p:nvSpPr>
          <p:cNvPr id="2" name="Titr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rtlCol="0">
            <a:normAutofit/>
          </a:bodyPr>
          <a:lstStyle/>
          <a:p>
            <a:pPr rtl="0"/>
            <a:r>
              <a:rPr lang="fr" dirty="0"/>
              <a:t>Data &amp; Prédictions Boursières</a:t>
            </a:r>
          </a:p>
        </p:txBody>
      </p:sp>
      <p:graphicFrame>
        <p:nvGraphicFramePr>
          <p:cNvPr id="4" name="Espace réservé du contenu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2352726986"/>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 texte, Graphique, conception&#10;&#10;Description générée automatiquement">
            <a:extLst>
              <a:ext uri="{FF2B5EF4-FFF2-40B4-BE49-F238E27FC236}">
                <a16:creationId xmlns:a16="http://schemas.microsoft.com/office/drawing/2014/main" id="{EE1B5D97-007C-08B8-84B2-5CF8B8E6A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8582CE7B-67E7-4252-3195-71347A6E6D72}"/>
              </a:ext>
            </a:extLst>
          </p:cNvPr>
          <p:cNvSpPr>
            <a:spLocks noGrp="1"/>
          </p:cNvSpPr>
          <p:nvPr>
            <p:ph type="title"/>
          </p:nvPr>
        </p:nvSpPr>
        <p:spPr/>
        <p:txBody>
          <a:bodyPr/>
          <a:lstStyle/>
          <a:p>
            <a:r>
              <a:rPr lang="fr-FR" dirty="0"/>
              <a:t>Introduction : Qu’est-ce que la Bourse ?</a:t>
            </a:r>
          </a:p>
        </p:txBody>
      </p:sp>
      <p:sp>
        <p:nvSpPr>
          <p:cNvPr id="3" name="Espace réservé du contenu 2">
            <a:extLst>
              <a:ext uri="{FF2B5EF4-FFF2-40B4-BE49-F238E27FC236}">
                <a16:creationId xmlns:a16="http://schemas.microsoft.com/office/drawing/2014/main" id="{4A7DE35F-09DE-0B54-8BD5-9D0B4131047C}"/>
              </a:ext>
            </a:extLst>
          </p:cNvPr>
          <p:cNvSpPr>
            <a:spLocks noGrp="1"/>
          </p:cNvSpPr>
          <p:nvPr>
            <p:ph idx="1"/>
          </p:nvPr>
        </p:nvSpPr>
        <p:spPr/>
        <p:txBody>
          <a:bodyPr>
            <a:normAutofit fontScale="92500" lnSpcReduction="10000"/>
          </a:bodyPr>
          <a:lstStyle/>
          <a:p>
            <a:r>
              <a:rPr lang="fr-FR" dirty="0"/>
              <a:t>Marché organisé où se négocient des actions et d'autres titres financiers émis par des entreprises, des gouvernements et d'autres entités.</a:t>
            </a:r>
          </a:p>
          <a:p>
            <a:r>
              <a:rPr lang="fr-FR" dirty="0"/>
              <a:t>Les investisseurs achètent des actions pour profiter de la croissance des entreprises et réaliser des gains financiers, tandis que les entreprises lèvent des fonds pour financer leurs opérations et projets. </a:t>
            </a:r>
          </a:p>
          <a:p>
            <a:r>
              <a:rPr lang="fr-FR" dirty="0"/>
              <a:t>influencés par une multitude de facteurs, y compris les performances économiques, les événements géopolitiques et les sentiments des investisseurs. </a:t>
            </a:r>
          </a:p>
          <a:p>
            <a:r>
              <a:rPr lang="fr-FR" dirty="0"/>
              <a:t>Dans ce contexte complexe et volatil, l'IA joue un rôle de plus en plus crucial en révolutionnant la manière dont les marchés fonctionnent et permettant de prédire les tendances avec une précision accrue.</a:t>
            </a:r>
          </a:p>
        </p:txBody>
      </p:sp>
      <p:sp>
        <p:nvSpPr>
          <p:cNvPr id="4" name="Espace réservé de la date 3">
            <a:extLst>
              <a:ext uri="{FF2B5EF4-FFF2-40B4-BE49-F238E27FC236}">
                <a16:creationId xmlns:a16="http://schemas.microsoft.com/office/drawing/2014/main" id="{9E139C34-57EB-542F-E97D-C42B842DB4EC}"/>
              </a:ext>
            </a:extLst>
          </p:cNvPr>
          <p:cNvSpPr>
            <a:spLocks noGrp="1"/>
          </p:cNvSpPr>
          <p:nvPr>
            <p:ph type="dt" sz="half" idx="10"/>
          </p:nvPr>
        </p:nvSpPr>
        <p:spPr/>
        <p:txBody>
          <a:bodyPr/>
          <a:lstStyle/>
          <a:p>
            <a:pPr rtl="0"/>
            <a:fld id="{FD094AD0-F424-4FFB-98B8-BDBD0ED0D09C}" type="datetime1">
              <a:rPr lang="fr-FR" smtClean="0"/>
              <a:t>19/09/2024</a:t>
            </a:fld>
            <a:endParaRPr lang="en-US" dirty="0"/>
          </a:p>
        </p:txBody>
      </p:sp>
    </p:spTree>
    <p:extLst>
      <p:ext uri="{BB962C8B-B14F-4D97-AF65-F5344CB8AC3E}">
        <p14:creationId xmlns:p14="http://schemas.microsoft.com/office/powerpoint/2010/main" val="846581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4F9593-977B-D6A9-8891-E2B90287CDC3}"/>
              </a:ext>
            </a:extLst>
          </p:cNvPr>
          <p:cNvSpPr>
            <a:spLocks noGrp="1"/>
          </p:cNvSpPr>
          <p:nvPr>
            <p:ph type="title"/>
          </p:nvPr>
        </p:nvSpPr>
        <p:spPr/>
        <p:txBody>
          <a:bodyPr/>
          <a:lstStyle/>
          <a:p>
            <a:r>
              <a:rPr lang="fr-FR" dirty="0"/>
              <a:t>I. Impact de l’IA sur les Marchés Boursiers</a:t>
            </a:r>
          </a:p>
        </p:txBody>
      </p:sp>
      <p:sp>
        <p:nvSpPr>
          <p:cNvPr id="3" name="Espace réservé du contenu 2">
            <a:extLst>
              <a:ext uri="{FF2B5EF4-FFF2-40B4-BE49-F238E27FC236}">
                <a16:creationId xmlns:a16="http://schemas.microsoft.com/office/drawing/2014/main" id="{2726ACE6-007A-39FF-39CE-530A4DDC2F5E}"/>
              </a:ext>
            </a:extLst>
          </p:cNvPr>
          <p:cNvSpPr>
            <a:spLocks noGrp="1"/>
          </p:cNvSpPr>
          <p:nvPr>
            <p:ph idx="1"/>
          </p:nvPr>
        </p:nvSpPr>
        <p:spPr/>
        <p:txBody>
          <a:bodyPr/>
          <a:lstStyle/>
          <a:p>
            <a:r>
              <a:rPr lang="fr-FR" dirty="0">
                <a:solidFill>
                  <a:schemeClr val="tx1"/>
                </a:solidFill>
              </a:rPr>
              <a:t>Commençons par le Trading Algorithmique :</a:t>
            </a:r>
          </a:p>
          <a:p>
            <a:r>
              <a:rPr lang="fr-FR" dirty="0">
                <a:solidFill>
                  <a:schemeClr val="tx1"/>
                </a:solidFill>
              </a:rPr>
              <a:t>Appelé aussi algo-trading, consiste à utiliser des algorithmes informatiques pour exécuter des transactions sur les marchés financiers de manière automatique et à des vitesses bien supérieures à celles d'un trader humain. </a:t>
            </a:r>
          </a:p>
          <a:p>
            <a:r>
              <a:rPr lang="fr-FR" dirty="0">
                <a:solidFill>
                  <a:schemeClr val="tx1"/>
                </a:solidFill>
              </a:rPr>
              <a:t>Basés sur des modèles mathématiques et statistiques qui analysent les données de marché pour identifier des opportunités de trading. </a:t>
            </a:r>
          </a:p>
          <a:p>
            <a:r>
              <a:rPr lang="fr-FR" dirty="0">
                <a:solidFill>
                  <a:schemeClr val="tx1"/>
                </a:solidFill>
              </a:rPr>
              <a:t>Ils peuvent exécuter des transactions en fonction de paramètres prédéfinis, comme les fluctuations de prix, les volumes de trading ou d'autres indicateurs techniques.</a:t>
            </a:r>
          </a:p>
        </p:txBody>
      </p:sp>
      <p:sp>
        <p:nvSpPr>
          <p:cNvPr id="4" name="Espace réservé de la date 3">
            <a:extLst>
              <a:ext uri="{FF2B5EF4-FFF2-40B4-BE49-F238E27FC236}">
                <a16:creationId xmlns:a16="http://schemas.microsoft.com/office/drawing/2014/main" id="{BA6AFB13-A357-B0DD-1B83-58E11D6D3114}"/>
              </a:ext>
            </a:extLst>
          </p:cNvPr>
          <p:cNvSpPr>
            <a:spLocks noGrp="1"/>
          </p:cNvSpPr>
          <p:nvPr>
            <p:ph type="dt" sz="half" idx="10"/>
          </p:nvPr>
        </p:nvSpPr>
        <p:spPr/>
        <p:txBody>
          <a:bodyPr/>
          <a:lstStyle/>
          <a:p>
            <a:pPr rtl="0"/>
            <a:fld id="{FD094AD0-F424-4FFB-98B8-BDBD0ED0D09C}" type="datetime1">
              <a:rPr lang="fr-FR" smtClean="0"/>
              <a:t>19/09/2024</a:t>
            </a:fld>
            <a:endParaRPr lang="en-US" dirty="0"/>
          </a:p>
        </p:txBody>
      </p:sp>
    </p:spTree>
    <p:extLst>
      <p:ext uri="{BB962C8B-B14F-4D97-AF65-F5344CB8AC3E}">
        <p14:creationId xmlns:p14="http://schemas.microsoft.com/office/powerpoint/2010/main" val="1836949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B1648-5DDA-5582-EBD6-AC7D8CF7B5BA}"/>
              </a:ext>
            </a:extLst>
          </p:cNvPr>
          <p:cNvSpPr>
            <a:spLocks noGrp="1"/>
          </p:cNvSpPr>
          <p:nvPr>
            <p:ph type="title"/>
          </p:nvPr>
        </p:nvSpPr>
        <p:spPr/>
        <p:txBody>
          <a:bodyPr/>
          <a:lstStyle/>
          <a:p>
            <a:r>
              <a:rPr lang="fr-FR" dirty="0"/>
              <a:t>1. Trading Algorithmique</a:t>
            </a:r>
          </a:p>
        </p:txBody>
      </p:sp>
      <p:sp>
        <p:nvSpPr>
          <p:cNvPr id="3" name="Espace réservé du contenu 2">
            <a:extLst>
              <a:ext uri="{FF2B5EF4-FFF2-40B4-BE49-F238E27FC236}">
                <a16:creationId xmlns:a16="http://schemas.microsoft.com/office/drawing/2014/main" id="{6E57ECB5-4B3F-FBF6-BE07-CA0C85F16FD7}"/>
              </a:ext>
            </a:extLst>
          </p:cNvPr>
          <p:cNvSpPr>
            <a:spLocks noGrp="1"/>
          </p:cNvSpPr>
          <p:nvPr>
            <p:ph idx="1"/>
          </p:nvPr>
        </p:nvSpPr>
        <p:spPr/>
        <p:txBody>
          <a:bodyPr/>
          <a:lstStyle/>
          <a:p>
            <a:r>
              <a:rPr lang="fr-FR" dirty="0"/>
              <a:t>L’IA améliore le trading algorithmique grâce à des techniques avancées d'apprentissage automatique, qui permettent aux algorithmes d'apprendre et de s'adapter aux conditions changeantes du marché.</a:t>
            </a:r>
          </a:p>
          <a:p>
            <a:r>
              <a:rPr lang="fr-FR" dirty="0"/>
              <a:t>Exemple, les algorithmes peuvent analyser en temps réel des vastes ensembles de données, y compris des actualités économiques, des réseaux sociaux, et des indicateurs financiers pour prendre des décisions de trading plus informées.</a:t>
            </a:r>
          </a:p>
          <a:p>
            <a:endParaRPr lang="fr-FR" dirty="0"/>
          </a:p>
          <a:p>
            <a:endParaRPr lang="fr-FR" dirty="0"/>
          </a:p>
        </p:txBody>
      </p:sp>
      <p:sp>
        <p:nvSpPr>
          <p:cNvPr id="4" name="Espace réservé de la date 3">
            <a:extLst>
              <a:ext uri="{FF2B5EF4-FFF2-40B4-BE49-F238E27FC236}">
                <a16:creationId xmlns:a16="http://schemas.microsoft.com/office/drawing/2014/main" id="{5269F4DF-2D21-F361-3EC5-28CB651357F4}"/>
              </a:ext>
            </a:extLst>
          </p:cNvPr>
          <p:cNvSpPr>
            <a:spLocks noGrp="1"/>
          </p:cNvSpPr>
          <p:nvPr>
            <p:ph type="dt" sz="half" idx="10"/>
          </p:nvPr>
        </p:nvSpPr>
        <p:spPr/>
        <p:txBody>
          <a:bodyPr/>
          <a:lstStyle/>
          <a:p>
            <a:pPr rtl="0"/>
            <a:fld id="{FD094AD0-F424-4FFB-98B8-BDBD0ED0D09C}" type="datetime1">
              <a:rPr lang="fr-FR" smtClean="0"/>
              <a:t>19/09/2024</a:t>
            </a:fld>
            <a:endParaRPr lang="en-US" dirty="0"/>
          </a:p>
        </p:txBody>
      </p:sp>
    </p:spTree>
    <p:extLst>
      <p:ext uri="{BB962C8B-B14F-4D97-AF65-F5344CB8AC3E}">
        <p14:creationId xmlns:p14="http://schemas.microsoft.com/office/powerpoint/2010/main" val="448406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a:extLst>
              <a:ext uri="{FF2B5EF4-FFF2-40B4-BE49-F238E27FC236}">
                <a16:creationId xmlns:a16="http://schemas.microsoft.com/office/drawing/2014/main" id="{9B06755F-20D2-AF06-DB08-E01585022A80}"/>
              </a:ext>
            </a:extLst>
          </p:cNvPr>
          <p:cNvSpPr>
            <a:spLocks noGrp="1"/>
          </p:cNvSpPr>
          <p:nvPr>
            <p:ph type="title"/>
          </p:nvPr>
        </p:nvSpPr>
        <p:spPr/>
        <p:txBody>
          <a:bodyPr/>
          <a:lstStyle/>
          <a:p>
            <a:r>
              <a:rPr lang="fr-FR" dirty="0"/>
              <a:t>Exemple plus concret : Renaissance Technologies</a:t>
            </a:r>
          </a:p>
        </p:txBody>
      </p:sp>
      <p:sp>
        <p:nvSpPr>
          <p:cNvPr id="15" name="Espace réservé du texte 14">
            <a:extLst>
              <a:ext uri="{FF2B5EF4-FFF2-40B4-BE49-F238E27FC236}">
                <a16:creationId xmlns:a16="http://schemas.microsoft.com/office/drawing/2014/main" id="{040E6B69-B0BE-0815-498A-B39203C6289E}"/>
              </a:ext>
            </a:extLst>
          </p:cNvPr>
          <p:cNvSpPr>
            <a:spLocks noGrp="1"/>
          </p:cNvSpPr>
          <p:nvPr>
            <p:ph type="body" sz="half" idx="2"/>
          </p:nvPr>
        </p:nvSpPr>
        <p:spPr>
          <a:xfrm>
            <a:off x="913795" y="5247727"/>
            <a:ext cx="10353762" cy="753021"/>
          </a:xfrm>
        </p:spPr>
        <p:txBody>
          <a:bodyPr>
            <a:normAutofit fontScale="92500" lnSpcReduction="20000"/>
          </a:bodyPr>
          <a:lstStyle/>
          <a:p>
            <a:r>
              <a:rPr lang="fr-FR" dirty="0"/>
              <a:t>Utilise des algorithmes sophistiqués pour exécuter des milliers de transactions par seconde, générant des profits considérables. Leur fonds </a:t>
            </a:r>
            <a:r>
              <a:rPr lang="fr-FR" dirty="0" err="1"/>
              <a:t>Medallion</a:t>
            </a:r>
            <a:r>
              <a:rPr lang="fr-FR" dirty="0"/>
              <a:t>, connu pour ses performances exceptionnelles, a atteint des rendements annuels moyens de plus de 66% avant frais sur une période de 30 ans, grâce à ses modèles de trading quantitatif basés sur l'IA.</a:t>
            </a:r>
          </a:p>
        </p:txBody>
      </p:sp>
      <p:sp>
        <p:nvSpPr>
          <p:cNvPr id="4" name="Espace réservé de la date 3">
            <a:extLst>
              <a:ext uri="{FF2B5EF4-FFF2-40B4-BE49-F238E27FC236}">
                <a16:creationId xmlns:a16="http://schemas.microsoft.com/office/drawing/2014/main" id="{96E73026-D66D-605D-522F-D06E6A3F77F1}"/>
              </a:ext>
            </a:extLst>
          </p:cNvPr>
          <p:cNvSpPr>
            <a:spLocks noGrp="1"/>
          </p:cNvSpPr>
          <p:nvPr>
            <p:ph type="dt" sz="half" idx="10"/>
          </p:nvPr>
        </p:nvSpPr>
        <p:spPr/>
        <p:txBody>
          <a:bodyPr/>
          <a:lstStyle/>
          <a:p>
            <a:pPr rtl="0"/>
            <a:fld id="{FD094AD0-F424-4FFB-98B8-BDBD0ED0D09C}" type="datetime1">
              <a:rPr lang="fr-FR" smtClean="0"/>
              <a:t>19/09/2024</a:t>
            </a:fld>
            <a:endParaRPr lang="en-US" dirty="0"/>
          </a:p>
        </p:txBody>
      </p:sp>
      <p:pic>
        <p:nvPicPr>
          <p:cNvPr id="21" name="Espace réservé pour une image  20" descr="Une image contenant capture d’écran, Graphique, texte, conception&#10;&#10;Description générée automatiquement">
            <a:extLst>
              <a:ext uri="{FF2B5EF4-FFF2-40B4-BE49-F238E27FC236}">
                <a16:creationId xmlns:a16="http://schemas.microsoft.com/office/drawing/2014/main" id="{E1DB7665-FCBB-954E-06CE-8175E7461C5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889" b="15889"/>
          <a:stretch>
            <a:fillRect/>
          </a:stretch>
        </p:blipFill>
        <p:spPr/>
      </p:pic>
    </p:spTree>
    <p:extLst>
      <p:ext uri="{BB962C8B-B14F-4D97-AF65-F5344CB8AC3E}">
        <p14:creationId xmlns:p14="http://schemas.microsoft.com/office/powerpoint/2010/main" val="2165599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08E62-7600-F138-EA03-E84728D01D0A}"/>
              </a:ext>
            </a:extLst>
          </p:cNvPr>
          <p:cNvSpPr>
            <a:spLocks noGrp="1"/>
          </p:cNvSpPr>
          <p:nvPr>
            <p:ph type="title"/>
          </p:nvPr>
        </p:nvSpPr>
        <p:spPr/>
        <p:txBody>
          <a:bodyPr/>
          <a:lstStyle/>
          <a:p>
            <a:r>
              <a:rPr lang="fr-FR" dirty="0"/>
              <a:t>Second exemple : </a:t>
            </a:r>
            <a:r>
              <a:rPr lang="fr-FR" dirty="0" err="1"/>
              <a:t>JPMorgan</a:t>
            </a:r>
            <a:r>
              <a:rPr lang="fr-FR" dirty="0"/>
              <a:t> Chase</a:t>
            </a:r>
          </a:p>
        </p:txBody>
      </p:sp>
      <p:pic>
        <p:nvPicPr>
          <p:cNvPr id="7" name="Espace réservé pour une image  6" descr="Une image contenant Police, blanc, texte, conception&#10;&#10;Description générée automatiquement">
            <a:extLst>
              <a:ext uri="{FF2B5EF4-FFF2-40B4-BE49-F238E27FC236}">
                <a16:creationId xmlns:a16="http://schemas.microsoft.com/office/drawing/2014/main" id="{9F500C6B-CF6C-4467-39C7-D56E2D9F4BD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0263" b="20263"/>
          <a:stretch>
            <a:fillRect/>
          </a:stretch>
        </p:blipFill>
        <p:spPr/>
      </p:pic>
      <p:sp>
        <p:nvSpPr>
          <p:cNvPr id="4" name="Espace réservé du texte 3">
            <a:extLst>
              <a:ext uri="{FF2B5EF4-FFF2-40B4-BE49-F238E27FC236}">
                <a16:creationId xmlns:a16="http://schemas.microsoft.com/office/drawing/2014/main" id="{E744822E-C163-E522-1DA1-2F82C1FF4FBD}"/>
              </a:ext>
            </a:extLst>
          </p:cNvPr>
          <p:cNvSpPr>
            <a:spLocks noGrp="1"/>
          </p:cNvSpPr>
          <p:nvPr>
            <p:ph type="body" sz="half" idx="2"/>
          </p:nvPr>
        </p:nvSpPr>
        <p:spPr>
          <a:xfrm>
            <a:off x="913795" y="5247727"/>
            <a:ext cx="10353762" cy="915263"/>
          </a:xfrm>
        </p:spPr>
        <p:txBody>
          <a:bodyPr/>
          <a:lstStyle/>
          <a:p>
            <a:r>
              <a:rPr lang="fr-FR" dirty="0"/>
              <a:t>Utilise son algorithme LOXM pour exécuter des transactions en Europe. LOXM utilise l'apprentissage automatique pour évaluer les meilleures stratégies de trading et exécuter des ordres avec une efficacité maximale, réduisant ainsi les coûts de transaction et augmentant les profits.</a:t>
            </a:r>
          </a:p>
        </p:txBody>
      </p:sp>
      <p:sp>
        <p:nvSpPr>
          <p:cNvPr id="5" name="Espace réservé de la date 4">
            <a:extLst>
              <a:ext uri="{FF2B5EF4-FFF2-40B4-BE49-F238E27FC236}">
                <a16:creationId xmlns:a16="http://schemas.microsoft.com/office/drawing/2014/main" id="{BB6DFBD0-B133-129C-2C6B-EBE38051DCDB}"/>
              </a:ext>
            </a:extLst>
          </p:cNvPr>
          <p:cNvSpPr>
            <a:spLocks noGrp="1"/>
          </p:cNvSpPr>
          <p:nvPr>
            <p:ph type="dt" sz="half" idx="10"/>
          </p:nvPr>
        </p:nvSpPr>
        <p:spPr/>
        <p:txBody>
          <a:bodyPr/>
          <a:lstStyle/>
          <a:p>
            <a:pPr rtl="0"/>
            <a:fld id="{C4A547DE-0BAD-4ACE-8E73-676DE4F43F23}" type="datetime1">
              <a:rPr lang="fr-FR" smtClean="0"/>
              <a:t>19/09/2024</a:t>
            </a:fld>
            <a:endParaRPr lang="en-US" dirty="0"/>
          </a:p>
        </p:txBody>
      </p:sp>
    </p:spTree>
    <p:extLst>
      <p:ext uri="{BB962C8B-B14F-4D97-AF65-F5344CB8AC3E}">
        <p14:creationId xmlns:p14="http://schemas.microsoft.com/office/powerpoint/2010/main" val="1185542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8534BB9-B44C-5726-3B75-056ED4D0E2F8}"/>
              </a:ext>
            </a:extLst>
          </p:cNvPr>
          <p:cNvSpPr>
            <a:spLocks noGrp="1"/>
          </p:cNvSpPr>
          <p:nvPr>
            <p:ph type="title"/>
          </p:nvPr>
        </p:nvSpPr>
        <p:spPr/>
        <p:txBody>
          <a:bodyPr>
            <a:normAutofit fontScale="90000"/>
          </a:bodyPr>
          <a:lstStyle/>
          <a:p>
            <a:r>
              <a:rPr lang="fr-FR" dirty="0"/>
              <a:t>I. Impact de l’IA sur les tendances boursières</a:t>
            </a:r>
          </a:p>
        </p:txBody>
      </p:sp>
      <p:sp>
        <p:nvSpPr>
          <p:cNvPr id="7" name="Espace réservé du contenu 6">
            <a:extLst>
              <a:ext uri="{FF2B5EF4-FFF2-40B4-BE49-F238E27FC236}">
                <a16:creationId xmlns:a16="http://schemas.microsoft.com/office/drawing/2014/main" id="{D6BB36CE-506D-E27F-AE8D-3C9D24FECE2B}"/>
              </a:ext>
            </a:extLst>
          </p:cNvPr>
          <p:cNvSpPr>
            <a:spLocks noGrp="1"/>
          </p:cNvSpPr>
          <p:nvPr>
            <p:ph idx="1"/>
          </p:nvPr>
        </p:nvSpPr>
        <p:spPr/>
        <p:txBody>
          <a:bodyPr/>
          <a:lstStyle/>
          <a:p>
            <a:r>
              <a:rPr lang="fr-FR" dirty="0"/>
              <a:t>A présent, nous allons passer à la prédiction des Marchés.</a:t>
            </a:r>
          </a:p>
          <a:p>
            <a:r>
              <a:rPr lang="fr-FR" dirty="0"/>
              <a:t>L'un des aspects les plus fascinants de l'IA est sa capacité à prédire les tendances boursières. </a:t>
            </a:r>
          </a:p>
          <a:p>
            <a:r>
              <a:rPr lang="fr-FR" dirty="0"/>
              <a:t>Les modèles d'apprentissage automatique peuvent analyser des tonnes de données en temps réel et identifier des schémas que les humains pourraient manquer.</a:t>
            </a:r>
          </a:p>
          <a:p>
            <a:r>
              <a:rPr lang="fr-FR" dirty="0"/>
              <a:t>Ces modèles peuvent ensuite être utilisés pour faire des prévisions sur les mouvements futurs du marché.</a:t>
            </a:r>
          </a:p>
        </p:txBody>
      </p:sp>
      <p:sp>
        <p:nvSpPr>
          <p:cNvPr id="5" name="Espace réservé de la date 4">
            <a:extLst>
              <a:ext uri="{FF2B5EF4-FFF2-40B4-BE49-F238E27FC236}">
                <a16:creationId xmlns:a16="http://schemas.microsoft.com/office/drawing/2014/main" id="{A825487D-42A5-1D06-9166-00E6C535596E}"/>
              </a:ext>
            </a:extLst>
          </p:cNvPr>
          <p:cNvSpPr>
            <a:spLocks noGrp="1"/>
          </p:cNvSpPr>
          <p:nvPr>
            <p:ph type="dt" sz="half" idx="10"/>
          </p:nvPr>
        </p:nvSpPr>
        <p:spPr/>
        <p:txBody>
          <a:bodyPr/>
          <a:lstStyle/>
          <a:p>
            <a:pPr rtl="0"/>
            <a:fld id="{C4A547DE-0BAD-4ACE-8E73-676DE4F43F23}" type="datetime1">
              <a:rPr lang="fr-FR" smtClean="0"/>
              <a:t>19/09/2024</a:t>
            </a:fld>
            <a:endParaRPr lang="en-US" dirty="0"/>
          </a:p>
        </p:txBody>
      </p:sp>
    </p:spTree>
    <p:extLst>
      <p:ext uri="{BB962C8B-B14F-4D97-AF65-F5344CB8AC3E}">
        <p14:creationId xmlns:p14="http://schemas.microsoft.com/office/powerpoint/2010/main" val="137604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6731032-5DEA-F826-ECDF-1EB867F3716A}"/>
              </a:ext>
            </a:extLst>
          </p:cNvPr>
          <p:cNvSpPr>
            <a:spLocks noGrp="1"/>
          </p:cNvSpPr>
          <p:nvPr>
            <p:ph type="title"/>
          </p:nvPr>
        </p:nvSpPr>
        <p:spPr/>
        <p:txBody>
          <a:bodyPr/>
          <a:lstStyle/>
          <a:p>
            <a:r>
              <a:rPr lang="fr-FR" dirty="0"/>
              <a:t>Exemple concret : Sentient Technologies</a:t>
            </a:r>
          </a:p>
        </p:txBody>
      </p:sp>
      <p:pic>
        <p:nvPicPr>
          <p:cNvPr id="9" name="Espace réservé pour une image  8" descr="Une image contenant texte, logo, Police, Graphique&#10;&#10;Description générée automatiquement">
            <a:extLst>
              <a:ext uri="{FF2B5EF4-FFF2-40B4-BE49-F238E27FC236}">
                <a16:creationId xmlns:a16="http://schemas.microsoft.com/office/drawing/2014/main" id="{623FD07A-731F-E17C-9A2D-F67FC47DF35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731" b="15731"/>
          <a:stretch>
            <a:fillRect/>
          </a:stretch>
        </p:blipFill>
        <p:spPr/>
      </p:pic>
      <p:sp>
        <p:nvSpPr>
          <p:cNvPr id="7" name="Espace réservé du texte 6">
            <a:extLst>
              <a:ext uri="{FF2B5EF4-FFF2-40B4-BE49-F238E27FC236}">
                <a16:creationId xmlns:a16="http://schemas.microsoft.com/office/drawing/2014/main" id="{9E0203A7-BFB1-76CB-43BB-E123EDFC2920}"/>
              </a:ext>
            </a:extLst>
          </p:cNvPr>
          <p:cNvSpPr>
            <a:spLocks noGrp="1"/>
          </p:cNvSpPr>
          <p:nvPr>
            <p:ph type="body" sz="half" idx="2"/>
          </p:nvPr>
        </p:nvSpPr>
        <p:spPr>
          <a:xfrm>
            <a:off x="913795" y="5247728"/>
            <a:ext cx="10353762" cy="1118146"/>
          </a:xfrm>
        </p:spPr>
        <p:txBody>
          <a:bodyPr>
            <a:normAutofit/>
          </a:bodyPr>
          <a:lstStyle/>
          <a:p>
            <a:r>
              <a:rPr lang="fr-FR" dirty="0"/>
              <a:t>Utilise l'IA pour analyser les sentiments des investisseurs à travers les réseaux sociaux et les actualités, puis prévoir les mouvements de marché. En 2017, leur système a réussi à identifier une tendance à la hausse pour les actions de NVIDIA, permettant ainsi à leurs clients de réaliser des profits substantiels.</a:t>
            </a:r>
          </a:p>
        </p:txBody>
      </p:sp>
      <p:sp>
        <p:nvSpPr>
          <p:cNvPr id="4" name="Espace réservé de la date 3">
            <a:extLst>
              <a:ext uri="{FF2B5EF4-FFF2-40B4-BE49-F238E27FC236}">
                <a16:creationId xmlns:a16="http://schemas.microsoft.com/office/drawing/2014/main" id="{F295BA04-917E-8DD4-7A2D-BAFC73FE2294}"/>
              </a:ext>
            </a:extLst>
          </p:cNvPr>
          <p:cNvSpPr>
            <a:spLocks noGrp="1"/>
          </p:cNvSpPr>
          <p:nvPr>
            <p:ph type="dt" sz="half" idx="10"/>
          </p:nvPr>
        </p:nvSpPr>
        <p:spPr/>
        <p:txBody>
          <a:bodyPr/>
          <a:lstStyle/>
          <a:p>
            <a:pPr rtl="0"/>
            <a:fld id="{FD094AD0-F424-4FFB-98B8-BDBD0ED0D09C}" type="datetime1">
              <a:rPr lang="fr-FR" smtClean="0"/>
              <a:t>19/09/2024</a:t>
            </a:fld>
            <a:endParaRPr lang="en-US" dirty="0"/>
          </a:p>
        </p:txBody>
      </p:sp>
    </p:spTree>
    <p:extLst>
      <p:ext uri="{BB962C8B-B14F-4D97-AF65-F5344CB8AC3E}">
        <p14:creationId xmlns:p14="http://schemas.microsoft.com/office/powerpoint/2010/main" val="31241986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8776_TF12214701" id="{A4CB04E2-D25E-446E-9946-3788EEAFC8A2}" vid="{C717B0A5-1DBC-4918-B9D4-77A3C79A5DA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{2B1A5D61-BB0F-4C18-9308-9F698D860D90}tf12214701_win32</Template>
  <TotalTime>50</TotalTime>
  <Words>1078</Words>
  <Application>Microsoft Office PowerPoint</Application>
  <PresentationFormat>Grand écran</PresentationFormat>
  <Paragraphs>70</Paragraphs>
  <Slides>16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16</vt:i4>
      </vt:variant>
    </vt:vector>
  </HeadingPairs>
  <TitlesOfParts>
    <vt:vector size="20" baseType="lpstr">
      <vt:lpstr>Calibri</vt:lpstr>
      <vt:lpstr>Goudy Old Style</vt:lpstr>
      <vt:lpstr>Wingdings 2</vt:lpstr>
      <vt:lpstr>SlateVTI</vt:lpstr>
      <vt:lpstr>IA et Trading : La Data &amp; les prédictions boursières</vt:lpstr>
      <vt:lpstr>Data &amp; Prédictions Boursières</vt:lpstr>
      <vt:lpstr>Introduction : Qu’est-ce que la Bourse ?</vt:lpstr>
      <vt:lpstr>I. Impact de l’IA sur les Marchés Boursiers</vt:lpstr>
      <vt:lpstr>1. Trading Algorithmique</vt:lpstr>
      <vt:lpstr>Exemple plus concret : Renaissance Technologies</vt:lpstr>
      <vt:lpstr>Second exemple : JPMorgan Chase</vt:lpstr>
      <vt:lpstr>I. Impact de l’IA sur les tendances boursières</vt:lpstr>
      <vt:lpstr>Exemple concret : Sentient Technologies</vt:lpstr>
      <vt:lpstr>Second exemple : Kensho Technologies</vt:lpstr>
      <vt:lpstr>II. Innovations et Développements récents</vt:lpstr>
      <vt:lpstr>Exemple : Two Sigma</vt:lpstr>
      <vt:lpstr>Autre innovation : Le Robo-Advising </vt:lpstr>
      <vt:lpstr>Exemple de Robo-Advising : Wealthfront et Betterment</vt:lpstr>
      <vt:lpstr>II. Innovation et Développements récents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That Guy Digg</dc:creator>
  <cp:lastModifiedBy>That Guy Digg</cp:lastModifiedBy>
  <cp:revision>2</cp:revision>
  <dcterms:created xsi:type="dcterms:W3CDTF">2024-07-26T06:37:46Z</dcterms:created>
  <dcterms:modified xsi:type="dcterms:W3CDTF">2024-09-18T22:20:14Z</dcterms:modified>
</cp:coreProperties>
</file>